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9" r:id="rId6"/>
    <p:sldId id="270" r:id="rId7"/>
    <p:sldId id="257" r:id="rId8"/>
    <p:sldId id="265" r:id="rId9"/>
    <p:sldId id="266" r:id="rId10"/>
    <p:sldId id="258" r:id="rId11"/>
    <p:sldId id="271" r:id="rId12"/>
    <p:sldId id="259" r:id="rId13"/>
    <p:sldId id="267" r:id="rId14"/>
    <p:sldId id="268" r:id="rId15"/>
    <p:sldId id="260" r:id="rId16"/>
    <p:sldId id="261" r:id="rId17"/>
    <p:sldId id="273" r:id="rId18"/>
    <p:sldId id="274" r:id="rId19"/>
    <p:sldId id="272" r:id="rId20"/>
    <p:sldId id="262" r:id="rId21"/>
    <p:sldId id="263" r:id="rId22"/>
    <p:sldId id="275"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3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115" d="100"/>
          <a:sy n="115" d="100"/>
        </p:scale>
        <p:origin x="144" y="108"/>
      </p:cViewPr>
      <p:guideLst>
        <p:guide orient="horz" pos="2160"/>
        <p:guide pos="3840"/>
        <p:guide pos="43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
        <p:nvSpPr>
          <p:cNvPr id="8" name="TextBox 7">
            <a:hlinkClick r:id="" action="ppaction://hlinkshowjump?jump=nextslide"/>
          </p:cNvPr>
          <p:cNvSpPr txBox="1"/>
          <p:nvPr userDrawn="1"/>
        </p:nvSpPr>
        <p:spPr>
          <a:xfrm>
            <a:off x="11649076" y="6381929"/>
            <a:ext cx="432000" cy="476071"/>
          </a:xfrm>
          <a:prstGeom prst="ellipse">
            <a:avLst/>
          </a:prstGeom>
          <a:solidFill>
            <a:schemeClr val="accent5"/>
          </a:solidFill>
        </p:spPr>
        <p:txBody>
          <a:bodyPr wrap="square" rtlCol="0" anchor="ctr">
            <a:spAutoFit/>
          </a:bodyPr>
          <a:lstStyle/>
          <a:p>
            <a:pPr algn="ctr"/>
            <a:r>
              <a:rPr lang="en-GB" sz="1600" b="1" dirty="0" smtClean="0">
                <a:latin typeface="Gill Sans MT" panose="020B0502020104020203" pitchFamily="34" charset="0"/>
                <a:sym typeface="Wingdings" panose="05000000000000000000" pitchFamily="2" charset="2"/>
              </a:rPr>
              <a:t></a:t>
            </a:r>
            <a:endParaRPr lang="en-GB" sz="1600" b="1" dirty="0">
              <a:latin typeface="Gill Sans MT" panose="020B0502020104020203" pitchFamily="34" charset="0"/>
            </a:endParaRPr>
          </a:p>
        </p:txBody>
      </p:sp>
      <p:sp>
        <p:nvSpPr>
          <p:cNvPr id="9" name="TextBox 8">
            <a:hlinkClick r:id="" action="ppaction://hlinkshowjump?jump=previousslide"/>
          </p:cNvPr>
          <p:cNvSpPr txBox="1"/>
          <p:nvPr userDrawn="1"/>
        </p:nvSpPr>
        <p:spPr>
          <a:xfrm>
            <a:off x="95251" y="6381929"/>
            <a:ext cx="432000" cy="476071"/>
          </a:xfrm>
          <a:prstGeom prst="ellipse">
            <a:avLst/>
          </a:prstGeom>
          <a:solidFill>
            <a:schemeClr val="accent5"/>
          </a:solidFill>
        </p:spPr>
        <p:txBody>
          <a:bodyPr wrap="square" rtlCol="0" anchor="ctr">
            <a:spAutoFit/>
          </a:bodyPr>
          <a:lstStyle/>
          <a:p>
            <a:pPr algn="ctr"/>
            <a:r>
              <a:rPr lang="en-GB" sz="1600" b="1" dirty="0" smtClean="0">
                <a:latin typeface="Gill Sans MT" panose="020B0502020104020203" pitchFamily="34" charset="0"/>
                <a:sym typeface="Wingdings" panose="05000000000000000000" pitchFamily="2" charset="2"/>
              </a:rPr>
              <a:t></a:t>
            </a:r>
            <a:endParaRPr lang="en-GB" sz="1600" b="1" dirty="0">
              <a:latin typeface="Gill Sans MT" panose="020B0502020104020203"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TextBox 7">
            <a:hlinkClick r:id="" action="ppaction://hlinkshowjump?jump=nextslide"/>
          </p:cNvPr>
          <p:cNvSpPr txBox="1"/>
          <p:nvPr userDrawn="1"/>
        </p:nvSpPr>
        <p:spPr>
          <a:xfrm>
            <a:off x="11649076" y="6381929"/>
            <a:ext cx="432000" cy="476071"/>
          </a:xfrm>
          <a:prstGeom prst="ellipse">
            <a:avLst/>
          </a:prstGeom>
          <a:solidFill>
            <a:schemeClr val="accent5"/>
          </a:solidFill>
        </p:spPr>
        <p:txBody>
          <a:bodyPr wrap="square" rtlCol="0" anchor="ctr">
            <a:spAutoFit/>
          </a:bodyPr>
          <a:lstStyle/>
          <a:p>
            <a:pPr algn="ctr"/>
            <a:r>
              <a:rPr lang="en-GB" sz="1600" b="1" dirty="0" smtClean="0">
                <a:latin typeface="Gill Sans MT" panose="020B0502020104020203" pitchFamily="34" charset="0"/>
                <a:sym typeface="Wingdings" panose="05000000000000000000" pitchFamily="2" charset="2"/>
              </a:rPr>
              <a:t></a:t>
            </a:r>
            <a:endParaRPr lang="en-GB" sz="1600" b="1" dirty="0">
              <a:latin typeface="Gill Sans MT" panose="020B0502020104020203" pitchFamily="34" charset="0"/>
            </a:endParaRPr>
          </a:p>
        </p:txBody>
      </p:sp>
      <p:sp>
        <p:nvSpPr>
          <p:cNvPr id="9" name="TextBox 8">
            <a:hlinkClick r:id="" action="ppaction://hlinkshowjump?jump=previousslide"/>
          </p:cNvPr>
          <p:cNvSpPr txBox="1"/>
          <p:nvPr userDrawn="1"/>
        </p:nvSpPr>
        <p:spPr>
          <a:xfrm>
            <a:off x="95251" y="6381929"/>
            <a:ext cx="432000" cy="476071"/>
          </a:xfrm>
          <a:prstGeom prst="ellipse">
            <a:avLst/>
          </a:prstGeom>
          <a:solidFill>
            <a:schemeClr val="accent5"/>
          </a:solidFill>
        </p:spPr>
        <p:txBody>
          <a:bodyPr wrap="square" rtlCol="0" anchor="ctr">
            <a:spAutoFit/>
          </a:bodyPr>
          <a:lstStyle/>
          <a:p>
            <a:pPr algn="ctr"/>
            <a:r>
              <a:rPr lang="en-GB" sz="1600" b="1" dirty="0" smtClean="0">
                <a:latin typeface="Gill Sans MT" panose="020B0502020104020203" pitchFamily="34" charset="0"/>
                <a:sym typeface="Wingdings" panose="05000000000000000000" pitchFamily="2" charset="2"/>
              </a:rPr>
              <a:t></a:t>
            </a:r>
            <a:endParaRPr lang="en-GB" sz="1600" b="1" dirty="0">
              <a:latin typeface="Gill Sans MT" panose="020B0502020104020203"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9" name="TextBox 8">
            <a:hlinkClick r:id="" action="ppaction://hlinkshowjump?jump=nextslide"/>
          </p:cNvPr>
          <p:cNvSpPr txBox="1"/>
          <p:nvPr userDrawn="1"/>
        </p:nvSpPr>
        <p:spPr>
          <a:xfrm>
            <a:off x="11649076" y="6381929"/>
            <a:ext cx="432000" cy="476071"/>
          </a:xfrm>
          <a:prstGeom prst="ellipse">
            <a:avLst/>
          </a:prstGeom>
          <a:solidFill>
            <a:schemeClr val="accent5"/>
          </a:solidFill>
        </p:spPr>
        <p:txBody>
          <a:bodyPr wrap="square" rtlCol="0" anchor="ctr">
            <a:spAutoFit/>
          </a:bodyPr>
          <a:lstStyle/>
          <a:p>
            <a:pPr algn="ctr"/>
            <a:r>
              <a:rPr lang="en-GB" sz="1600" b="1" dirty="0" smtClean="0">
                <a:latin typeface="Gill Sans MT" panose="020B0502020104020203" pitchFamily="34" charset="0"/>
                <a:sym typeface="Wingdings" panose="05000000000000000000" pitchFamily="2" charset="2"/>
              </a:rPr>
              <a:t></a:t>
            </a:r>
            <a:endParaRPr lang="en-GB" sz="1600" b="1" dirty="0">
              <a:latin typeface="Gill Sans MT" panose="020B0502020104020203" pitchFamily="34" charset="0"/>
            </a:endParaRPr>
          </a:p>
        </p:txBody>
      </p:sp>
      <p:sp>
        <p:nvSpPr>
          <p:cNvPr id="10" name="TextBox 9">
            <a:hlinkClick r:id="" action="ppaction://hlinkshowjump?jump=previousslide"/>
          </p:cNvPr>
          <p:cNvSpPr txBox="1"/>
          <p:nvPr userDrawn="1"/>
        </p:nvSpPr>
        <p:spPr>
          <a:xfrm>
            <a:off x="95251" y="6381929"/>
            <a:ext cx="432000" cy="476071"/>
          </a:xfrm>
          <a:prstGeom prst="ellipse">
            <a:avLst/>
          </a:prstGeom>
          <a:solidFill>
            <a:schemeClr val="accent5"/>
          </a:solidFill>
        </p:spPr>
        <p:txBody>
          <a:bodyPr wrap="square" rtlCol="0" anchor="ctr">
            <a:spAutoFit/>
          </a:bodyPr>
          <a:lstStyle/>
          <a:p>
            <a:pPr algn="ctr"/>
            <a:r>
              <a:rPr lang="en-GB" sz="1600" b="1" dirty="0" smtClean="0">
                <a:latin typeface="Gill Sans MT" panose="020B0502020104020203" pitchFamily="34" charset="0"/>
                <a:sym typeface="Wingdings" panose="05000000000000000000" pitchFamily="2" charset="2"/>
              </a:rPr>
              <a:t></a:t>
            </a:r>
            <a:endParaRPr lang="en-GB" sz="1600" b="1" dirty="0">
              <a:latin typeface="Gill Sans MT" panose="020B0502020104020203"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Y6pOKQRw74" TargetMode="External"/><Relationship Id="rId2" Type="http://schemas.openxmlformats.org/officeDocument/2006/relationships/hyperlink" Target="https://www.youtube.com/watch?v=gE4yVgdVW7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fillister plane</a:t>
            </a:r>
            <a:endParaRPr lang="en-GB" dirty="0"/>
          </a:p>
        </p:txBody>
      </p:sp>
      <p:sp>
        <p:nvSpPr>
          <p:cNvPr id="3" name="Subtitle 2"/>
          <p:cNvSpPr>
            <a:spLocks noGrp="1"/>
          </p:cNvSpPr>
          <p:nvPr>
            <p:ph type="subTitle" idx="1"/>
          </p:nvPr>
        </p:nvSpPr>
        <p:spPr/>
        <p:txBody>
          <a:bodyPr/>
          <a:lstStyle/>
          <a:p>
            <a:r>
              <a:rPr lang="en-GB" dirty="0" smtClean="0"/>
              <a:t>Anatomy, care and use</a:t>
            </a:r>
            <a:endParaRPr lang="en-GB" dirty="0"/>
          </a:p>
        </p:txBody>
      </p:sp>
      <p:sp>
        <p:nvSpPr>
          <p:cNvPr id="4" name="TextBox 3">
            <a:hlinkClick r:id="rId2" action="ppaction://hlinksldjump"/>
          </p:cNvPr>
          <p:cNvSpPr txBox="1"/>
          <p:nvPr/>
        </p:nvSpPr>
        <p:spPr>
          <a:xfrm>
            <a:off x="5467349" y="4195206"/>
            <a:ext cx="1257302" cy="715089"/>
          </a:xfrm>
          <a:prstGeom prst="roundRect">
            <a:avLst/>
          </a:prstGeom>
          <a:solidFill>
            <a:schemeClr val="accent5"/>
          </a:solidFill>
        </p:spPr>
        <p:txBody>
          <a:bodyPr wrap="square" rtlCol="0">
            <a:spAutoFit/>
          </a:bodyPr>
          <a:lstStyle/>
          <a:p>
            <a:pPr algn="ctr"/>
            <a:r>
              <a:rPr lang="en-GB" dirty="0" smtClean="0">
                <a:latin typeface="Gill Sans MT" panose="020B0502020104020203" pitchFamily="34" charset="0"/>
              </a:rPr>
              <a:t>Click here to begin</a:t>
            </a:r>
            <a:endParaRPr lang="en-GB" dirty="0">
              <a:latin typeface="Gill Sans MT" panose="020B0502020104020203" pitchFamily="34" charset="0"/>
            </a:endParaRPr>
          </a:p>
        </p:txBody>
      </p:sp>
    </p:spTree>
    <p:extLst>
      <p:ext uri="{BB962C8B-B14F-4D97-AF65-F5344CB8AC3E}">
        <p14:creationId xmlns:p14="http://schemas.microsoft.com/office/powerpoint/2010/main" val="1941294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up the plane</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Next, check the sole is flat. A known flat surface (plate glass, marble or granite tile </a:t>
            </a:r>
            <a:r>
              <a:rPr lang="en-GB" dirty="0" err="1" smtClean="0"/>
              <a:t>etc</a:t>
            </a:r>
            <a:r>
              <a:rPr lang="en-GB" dirty="0" smtClean="0"/>
              <a:t>) and some 120 grit abrasive paper will do the job well. A slight hollow in the heel is no problem, as long as the toe is flat.</a:t>
            </a:r>
          </a:p>
        </p:txBody>
      </p:sp>
      <p:pic>
        <p:nvPicPr>
          <p:cNvPr id="6"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959600" y="2636838"/>
            <a:ext cx="3404871" cy="2553653"/>
          </a:xfrm>
        </p:spPr>
      </p:pic>
      <p:sp>
        <p:nvSpPr>
          <p:cNvPr id="7" name="TextBox 6"/>
          <p:cNvSpPr txBox="1"/>
          <p:nvPr/>
        </p:nvSpPr>
        <p:spPr>
          <a:xfrm>
            <a:off x="6923881" y="5337175"/>
            <a:ext cx="3476308" cy="830997"/>
          </a:xfrm>
          <a:prstGeom prst="rect">
            <a:avLst/>
          </a:prstGeom>
          <a:noFill/>
        </p:spPr>
        <p:txBody>
          <a:bodyPr wrap="square" rtlCol="0">
            <a:spAutoFit/>
          </a:bodyPr>
          <a:lstStyle/>
          <a:p>
            <a:pPr algn="ctr"/>
            <a:r>
              <a:rPr lang="en-GB" sz="1600" dirty="0" smtClean="0">
                <a:latin typeface="Gill Sans MT" panose="020B0502020104020203" pitchFamily="34" charset="0"/>
              </a:rPr>
              <a:t>Flattening the sole with sandpaper clamped to a marble tile (50p end of stock – this needn’t be expensive). </a:t>
            </a:r>
            <a:endParaRPr lang="en-GB" sz="1600" dirty="0">
              <a:latin typeface="Gill Sans MT" panose="020B0502020104020203" pitchFamily="34" charset="0"/>
            </a:endParaRPr>
          </a:p>
        </p:txBody>
      </p:sp>
    </p:spTree>
    <p:extLst>
      <p:ext uri="{BB962C8B-B14F-4D97-AF65-F5344CB8AC3E}">
        <p14:creationId xmlns:p14="http://schemas.microsoft.com/office/powerpoint/2010/main" val="590405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up the plane</a:t>
            </a:r>
            <a:endParaRPr lang="en-GB" dirty="0"/>
          </a:p>
        </p:txBody>
      </p:sp>
      <p:sp>
        <p:nvSpPr>
          <p:cNvPr id="3" name="Content Placeholder 2"/>
          <p:cNvSpPr>
            <a:spLocks noGrp="1"/>
          </p:cNvSpPr>
          <p:nvPr>
            <p:ph sz="half" idx="1"/>
          </p:nvPr>
        </p:nvSpPr>
        <p:spPr/>
        <p:txBody>
          <a:bodyPr>
            <a:normAutofit lnSpcReduction="10000"/>
          </a:bodyPr>
          <a:lstStyle/>
          <a:p>
            <a:pPr marL="0" indent="0">
              <a:buNone/>
            </a:pPr>
            <a:r>
              <a:rPr lang="en-GB" dirty="0" smtClean="0"/>
              <a:t>Once the plane body is done, move on to the iron. Again, clean up any rust first, and check for major dings in the edge. If there’s a big chip, you might need to use a grinding wheel to take that out.</a:t>
            </a:r>
          </a:p>
          <a:p>
            <a:pPr marL="0" indent="0">
              <a:buNone/>
            </a:pPr>
            <a:r>
              <a:rPr lang="en-GB" dirty="0" smtClean="0"/>
              <a:t>The chip in this blade was taken out with 120 grit abrasive paper and a little patience.</a:t>
            </a:r>
          </a:p>
        </p:txBody>
      </p:sp>
      <p:pic>
        <p:nvPicPr>
          <p:cNvPr id="6" name="Content Placeholder 5"/>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6884988" y="2973587"/>
            <a:ext cx="3309937" cy="2482452"/>
          </a:xfrm>
        </p:spPr>
      </p:pic>
    </p:spTree>
    <p:extLst>
      <p:ext uri="{BB962C8B-B14F-4D97-AF65-F5344CB8AC3E}">
        <p14:creationId xmlns:p14="http://schemas.microsoft.com/office/powerpoint/2010/main" val="3348556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Sharpening fillister planes</a:t>
            </a:r>
            <a:endParaRPr lang="en-GB" dirty="0"/>
          </a:p>
        </p:txBody>
      </p:sp>
      <p:sp>
        <p:nvSpPr>
          <p:cNvPr id="3" name="Content Placeholder 2"/>
          <p:cNvSpPr>
            <a:spLocks noGrp="1"/>
          </p:cNvSpPr>
          <p:nvPr>
            <p:ph sz="half" idx="1"/>
          </p:nvPr>
        </p:nvSpPr>
        <p:spPr/>
        <p:txBody>
          <a:bodyPr/>
          <a:lstStyle/>
          <a:p>
            <a:pPr marL="0" indent="0">
              <a:buNone/>
            </a:pPr>
            <a:r>
              <a:rPr lang="en-GB" dirty="0" smtClean="0"/>
              <a:t>Next, you need to sharpen your iron. The angle may not be the same as a bench plane, and the fillister’s iron may be an odd shape. This can make using a honing guide tricky, but if necessary you can make a minor change to the angle.</a:t>
            </a:r>
            <a:endParaRPr lang="en-GB" dirty="0"/>
          </a:p>
        </p:txBody>
      </p:sp>
      <p:pic>
        <p:nvPicPr>
          <p:cNvPr id="6" name="Content Placeholder 11"/>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959600" y="2636838"/>
            <a:ext cx="3367808" cy="2525856"/>
          </a:xfrm>
        </p:spPr>
      </p:pic>
      <p:sp>
        <p:nvSpPr>
          <p:cNvPr id="7" name="TextBox 6"/>
          <p:cNvSpPr txBox="1"/>
          <p:nvPr/>
        </p:nvSpPr>
        <p:spPr>
          <a:xfrm>
            <a:off x="6735155" y="5337175"/>
            <a:ext cx="3816698" cy="584775"/>
          </a:xfrm>
          <a:prstGeom prst="rect">
            <a:avLst/>
          </a:prstGeom>
          <a:noFill/>
        </p:spPr>
        <p:txBody>
          <a:bodyPr wrap="square" rtlCol="0">
            <a:spAutoFit/>
          </a:bodyPr>
          <a:lstStyle/>
          <a:p>
            <a:pPr algn="ctr"/>
            <a:r>
              <a:rPr lang="en-GB" sz="1600" dirty="0" smtClean="0">
                <a:latin typeface="Gill Sans MT" panose="020B0502020104020203" pitchFamily="34" charset="0"/>
              </a:rPr>
              <a:t>The same set up as for working the sole,  with a honing gauge to maintain the angle</a:t>
            </a:r>
            <a:endParaRPr lang="en-GB" sz="1600" dirty="0">
              <a:latin typeface="Gill Sans MT" panose="020B0502020104020203" pitchFamily="34" charset="0"/>
            </a:endParaRPr>
          </a:p>
        </p:txBody>
      </p:sp>
    </p:spTree>
    <p:extLst>
      <p:ext uri="{BB962C8B-B14F-4D97-AF65-F5344CB8AC3E}">
        <p14:creationId xmlns:p14="http://schemas.microsoft.com/office/powerpoint/2010/main" val="2962367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Sharpening irons</a:t>
            </a:r>
            <a:endParaRPr lang="en-GB" dirty="0"/>
          </a:p>
        </p:txBody>
      </p:sp>
      <p:sp>
        <p:nvSpPr>
          <p:cNvPr id="6" name="Content Placeholder 5"/>
          <p:cNvSpPr>
            <a:spLocks noGrp="1"/>
          </p:cNvSpPr>
          <p:nvPr>
            <p:ph sz="half" idx="1"/>
          </p:nvPr>
        </p:nvSpPr>
        <p:spPr/>
        <p:txBody>
          <a:bodyPr>
            <a:normAutofit fontScale="92500"/>
          </a:bodyPr>
          <a:lstStyle/>
          <a:p>
            <a:pPr marL="0" indent="0">
              <a:buNone/>
            </a:pPr>
            <a:r>
              <a:rPr lang="en-GB" dirty="0" smtClean="0"/>
              <a:t>There are many, many video guides to sharpening plane irons you can watch. Some suggested links are given here.</a:t>
            </a:r>
          </a:p>
          <a:p>
            <a:pPr marL="0" indent="0">
              <a:buNone/>
            </a:pPr>
            <a:r>
              <a:rPr lang="en-GB" dirty="0" smtClean="0"/>
              <a:t>Remember: you won’t need half a dozen expensive Japanese water stones to get started. You can get by with various grits of abrasive paper and a flat surface. A honing guide is also useful when starting. Buy stones when you want/need them.</a:t>
            </a:r>
            <a:endParaRPr lang="en-GB" dirty="0"/>
          </a:p>
        </p:txBody>
      </p:sp>
      <p:sp>
        <p:nvSpPr>
          <p:cNvPr id="7" name="Content Placeholder 6"/>
          <p:cNvSpPr>
            <a:spLocks noGrp="1"/>
          </p:cNvSpPr>
          <p:nvPr>
            <p:ph sz="half" idx="2"/>
          </p:nvPr>
        </p:nvSpPr>
        <p:spPr>
          <a:ln>
            <a:solidFill>
              <a:schemeClr val="accent1"/>
            </a:solidFill>
          </a:ln>
        </p:spPr>
        <p:txBody>
          <a:bodyPr>
            <a:normAutofit fontScale="92500"/>
          </a:bodyPr>
          <a:lstStyle/>
          <a:p>
            <a:r>
              <a:rPr lang="en-GB" dirty="0" smtClean="0"/>
              <a:t>Paul Sellers demonstrating sharpening with diamond stones: </a:t>
            </a:r>
          </a:p>
          <a:p>
            <a:pPr lvl="1"/>
            <a:r>
              <a:rPr lang="en-GB" dirty="0">
                <a:hlinkClick r:id="rId2"/>
              </a:rPr>
              <a:t>https://</a:t>
            </a:r>
            <a:r>
              <a:rPr lang="en-GB" dirty="0" smtClean="0">
                <a:hlinkClick r:id="rId2"/>
              </a:rPr>
              <a:t>www.youtube.com/watch?v=gE4yVgdVW7s</a:t>
            </a:r>
            <a:endParaRPr lang="en-GB" dirty="0" smtClean="0"/>
          </a:p>
          <a:p>
            <a:r>
              <a:rPr lang="en-GB" dirty="0" smtClean="0"/>
              <a:t>Rex Krueger demonstrating sharpening with abrasive paper:</a:t>
            </a:r>
          </a:p>
          <a:p>
            <a:pPr lvl="1"/>
            <a:r>
              <a:rPr lang="en-GB" dirty="0">
                <a:hlinkClick r:id="rId3"/>
              </a:rPr>
              <a:t>https://www.youtube.com/watch?v=gY6pOKQRw74</a:t>
            </a:r>
            <a:endParaRPr lang="en-GB" dirty="0" smtClean="0"/>
          </a:p>
          <a:p>
            <a:pPr lvl="1"/>
            <a:endParaRPr lang="en-GB" dirty="0"/>
          </a:p>
        </p:txBody>
      </p:sp>
    </p:spTree>
    <p:extLst>
      <p:ext uri="{BB962C8B-B14F-4D97-AF65-F5344CB8AC3E}">
        <p14:creationId xmlns:p14="http://schemas.microsoft.com/office/powerpoint/2010/main" val="2809084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Sharpening spurs</a:t>
            </a:r>
            <a:endParaRPr lang="en-GB" dirty="0"/>
          </a:p>
        </p:txBody>
      </p:sp>
      <p:sp>
        <p:nvSpPr>
          <p:cNvPr id="3" name="Content Placeholder 2"/>
          <p:cNvSpPr>
            <a:spLocks noGrp="1"/>
          </p:cNvSpPr>
          <p:nvPr>
            <p:ph sz="half" idx="1"/>
          </p:nvPr>
        </p:nvSpPr>
        <p:spPr/>
        <p:txBody>
          <a:bodyPr>
            <a:normAutofit lnSpcReduction="10000"/>
          </a:bodyPr>
          <a:lstStyle/>
          <a:p>
            <a:pPr marL="0" indent="0">
              <a:buNone/>
            </a:pPr>
            <a:r>
              <a:rPr lang="en-GB" dirty="0" smtClean="0"/>
              <a:t>The spur used to help with cross-grain cutting is a little tricky to sharpen. Some are mostly conical, some have three points. The important thing is to avoid reducing the overall size as much as possible, and to maintain the radius of the cutting edge. You may need to use a file, and pliers can help to grip it.</a:t>
            </a:r>
            <a:endParaRPr lang="en-GB" dirty="0"/>
          </a:p>
        </p:txBody>
      </p:sp>
      <p:pic>
        <p:nvPicPr>
          <p:cNvPr id="6"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959600" y="2636838"/>
            <a:ext cx="3309937" cy="2482452"/>
          </a:xfrm>
        </p:spPr>
      </p:pic>
      <p:sp>
        <p:nvSpPr>
          <p:cNvPr id="7" name="TextBox 6"/>
          <p:cNvSpPr txBox="1"/>
          <p:nvPr/>
        </p:nvSpPr>
        <p:spPr>
          <a:xfrm>
            <a:off x="6876414" y="5337175"/>
            <a:ext cx="3476308" cy="830997"/>
          </a:xfrm>
          <a:prstGeom prst="rect">
            <a:avLst/>
          </a:prstGeom>
          <a:noFill/>
        </p:spPr>
        <p:txBody>
          <a:bodyPr wrap="square" rtlCol="0">
            <a:spAutoFit/>
          </a:bodyPr>
          <a:lstStyle/>
          <a:p>
            <a:pPr algn="ctr"/>
            <a:r>
              <a:rPr lang="en-GB" sz="1600" dirty="0" smtClean="0">
                <a:latin typeface="Gill Sans MT" panose="020B0502020104020203" pitchFamily="34" charset="0"/>
              </a:rPr>
              <a:t>Grip the spur with pliers and carefully sharpen with a file. A saw file as here works very well.</a:t>
            </a:r>
            <a:endParaRPr lang="en-GB" sz="1600" dirty="0">
              <a:latin typeface="Gill Sans MT" panose="020B0502020104020203" pitchFamily="34" charset="0"/>
            </a:endParaRPr>
          </a:p>
        </p:txBody>
      </p:sp>
    </p:spTree>
    <p:extLst>
      <p:ext uri="{BB962C8B-B14F-4D97-AF65-F5344CB8AC3E}">
        <p14:creationId xmlns:p14="http://schemas.microsoft.com/office/powerpoint/2010/main" val="2466324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Rebuild the plane</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Once everything is clean and sharp, give each piece a coat of light oil and reassemble it. </a:t>
            </a:r>
            <a:endParaRPr lang="en-GB" dirty="0"/>
          </a:p>
          <a:p>
            <a:pPr marL="0" indent="0">
              <a:buNone/>
            </a:pPr>
            <a:r>
              <a:rPr lang="en-GB" dirty="0" smtClean="0"/>
              <a:t>Getting the iron in can be a little awkward. Try to seat it so the adjustment lever has room to move, and the edge is slightly above the sole.</a:t>
            </a:r>
            <a:endParaRPr lang="en-GB" dirty="0"/>
          </a:p>
        </p:txBody>
      </p:sp>
      <p:sp>
        <p:nvSpPr>
          <p:cNvPr id="6" name="TextBox 5">
            <a:hlinkClick r:id="rId2" action="ppaction://hlinksldjump"/>
          </p:cNvPr>
          <p:cNvSpPr txBox="1"/>
          <p:nvPr/>
        </p:nvSpPr>
        <p:spPr>
          <a:xfrm>
            <a:off x="10735089" y="5636380"/>
            <a:ext cx="804242" cy="578882"/>
          </a:xfrm>
          <a:prstGeom prst="roundRect">
            <a:avLst/>
          </a:prstGeom>
          <a:solidFill>
            <a:schemeClr val="accent5"/>
          </a:solidFill>
        </p:spPr>
        <p:txBody>
          <a:bodyPr wrap="square" rtlCol="0">
            <a:spAutoFit/>
          </a:bodyPr>
          <a:lstStyle/>
          <a:p>
            <a:pPr algn="ctr"/>
            <a:r>
              <a:rPr lang="en-GB" sz="1400" dirty="0" smtClean="0">
                <a:latin typeface="Gill Sans MT" panose="020B0502020104020203" pitchFamily="34" charset="0"/>
              </a:rPr>
              <a:t>Back to index</a:t>
            </a:r>
            <a:endParaRPr lang="en-GB" sz="1400" dirty="0">
              <a:latin typeface="Gill Sans MT" panose="020B0502020104020203" pitchFamily="34" charset="0"/>
            </a:endParaRPr>
          </a:p>
        </p:txBody>
      </p:sp>
      <p:pic>
        <p:nvPicPr>
          <p:cNvPr id="7" name="Content Placeholder 4"/>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959600" y="2636838"/>
            <a:ext cx="3309937" cy="2482452"/>
          </a:xfrm>
        </p:spPr>
      </p:pic>
      <p:sp>
        <p:nvSpPr>
          <p:cNvPr id="8" name="TextBox 7"/>
          <p:cNvSpPr txBox="1"/>
          <p:nvPr/>
        </p:nvSpPr>
        <p:spPr>
          <a:xfrm>
            <a:off x="6832483" y="5337175"/>
            <a:ext cx="3564169" cy="584775"/>
          </a:xfrm>
          <a:prstGeom prst="rect">
            <a:avLst/>
          </a:prstGeom>
          <a:noFill/>
        </p:spPr>
        <p:txBody>
          <a:bodyPr wrap="square" rtlCol="0">
            <a:spAutoFit/>
          </a:bodyPr>
          <a:lstStyle/>
          <a:p>
            <a:pPr algn="ctr"/>
            <a:r>
              <a:rPr lang="en-GB" sz="1600" dirty="0" smtClean="0">
                <a:latin typeface="Gill Sans MT" panose="020B0502020104020203" pitchFamily="34" charset="0"/>
              </a:rPr>
              <a:t>The plane should look like this when you put it back together – no spare bits!</a:t>
            </a:r>
            <a:endParaRPr lang="en-GB" sz="1600" dirty="0">
              <a:latin typeface="Gill Sans MT" panose="020B0502020104020203" pitchFamily="34" charset="0"/>
            </a:endParaRPr>
          </a:p>
        </p:txBody>
      </p:sp>
    </p:spTree>
    <p:extLst>
      <p:ext uri="{BB962C8B-B14F-4D97-AF65-F5344CB8AC3E}">
        <p14:creationId xmlns:p14="http://schemas.microsoft.com/office/powerpoint/2010/main" val="1454511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use a fillister plane</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86985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the plane</a:t>
            </a:r>
            <a:endParaRPr lang="en-GB" dirty="0"/>
          </a:p>
        </p:txBody>
      </p:sp>
      <p:sp>
        <p:nvSpPr>
          <p:cNvPr id="3" name="Content Placeholder 2"/>
          <p:cNvSpPr>
            <a:spLocks noGrp="1"/>
          </p:cNvSpPr>
          <p:nvPr>
            <p:ph sz="half" idx="1"/>
          </p:nvPr>
        </p:nvSpPr>
        <p:spPr/>
        <p:txBody>
          <a:bodyPr/>
          <a:lstStyle/>
          <a:p>
            <a:pPr marL="0" indent="0">
              <a:buNone/>
            </a:pPr>
            <a:endParaRPr lang="en-GB" dirty="0" smtClean="0"/>
          </a:p>
          <a:p>
            <a:endParaRPr lang="en-GB" dirty="0"/>
          </a:p>
        </p:txBody>
      </p:sp>
      <p:sp>
        <p:nvSpPr>
          <p:cNvPr id="8" name="Content Placeholder 2"/>
          <p:cNvSpPr txBox="1">
            <a:spLocks/>
          </p:cNvSpPr>
          <p:nvPr/>
        </p:nvSpPr>
        <p:spPr>
          <a:xfrm>
            <a:off x="1450848" y="2712720"/>
            <a:ext cx="4718304" cy="331012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GB" dirty="0" smtClean="0"/>
              <a:t>Making the cut is simple. Set the depth stop and fence to control the depth and width of the rebate.</a:t>
            </a:r>
          </a:p>
          <a:p>
            <a:pPr marL="0" indent="0">
              <a:buFont typeface="Arial"/>
              <a:buNone/>
            </a:pPr>
            <a:r>
              <a:rPr lang="en-GB" dirty="0" smtClean="0"/>
              <a:t>If you are cutting cross-grain, remember to set the spur into position before setting the depth stop.</a:t>
            </a:r>
          </a:p>
        </p:txBody>
      </p:sp>
      <p:pic>
        <p:nvPicPr>
          <p:cNvPr id="7"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959600" y="2638485"/>
            <a:ext cx="3447935" cy="2585951"/>
          </a:xfrm>
        </p:spPr>
      </p:pic>
      <p:sp>
        <p:nvSpPr>
          <p:cNvPr id="9" name="TextBox 8"/>
          <p:cNvSpPr txBox="1"/>
          <p:nvPr/>
        </p:nvSpPr>
        <p:spPr>
          <a:xfrm>
            <a:off x="6931227" y="5337175"/>
            <a:ext cx="3476308" cy="830997"/>
          </a:xfrm>
          <a:prstGeom prst="rect">
            <a:avLst/>
          </a:prstGeom>
          <a:noFill/>
        </p:spPr>
        <p:txBody>
          <a:bodyPr wrap="square" rtlCol="0">
            <a:spAutoFit/>
          </a:bodyPr>
          <a:lstStyle/>
          <a:p>
            <a:pPr algn="ctr"/>
            <a:r>
              <a:rPr lang="en-GB" sz="1600" dirty="0" smtClean="0">
                <a:latin typeface="Gill Sans MT" panose="020B0502020104020203" pitchFamily="34" charset="0"/>
              </a:rPr>
              <a:t>Register the depth stop and fence to the sole of the plane. A machinist’s square works well for this.</a:t>
            </a:r>
            <a:endParaRPr lang="en-GB" sz="1600" dirty="0">
              <a:latin typeface="Gill Sans MT" panose="020B0502020104020203" pitchFamily="34" charset="0"/>
            </a:endParaRPr>
          </a:p>
        </p:txBody>
      </p:sp>
    </p:spTree>
    <p:extLst>
      <p:ext uri="{BB962C8B-B14F-4D97-AF65-F5344CB8AC3E}">
        <p14:creationId xmlns:p14="http://schemas.microsoft.com/office/powerpoint/2010/main" val="2363944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Cutting the rebate</a:t>
            </a:r>
            <a:endParaRPr lang="en-GB" dirty="0"/>
          </a:p>
        </p:txBody>
      </p:sp>
      <p:sp>
        <p:nvSpPr>
          <p:cNvPr id="3" name="Content Placeholder 2"/>
          <p:cNvSpPr>
            <a:spLocks noGrp="1"/>
          </p:cNvSpPr>
          <p:nvPr>
            <p:ph sz="half" idx="1"/>
          </p:nvPr>
        </p:nvSpPr>
        <p:spPr/>
        <p:txBody>
          <a:bodyPr>
            <a:normAutofit lnSpcReduction="10000"/>
          </a:bodyPr>
          <a:lstStyle/>
          <a:p>
            <a:pPr marL="0" indent="0">
              <a:buNone/>
            </a:pPr>
            <a:r>
              <a:rPr lang="en-GB" dirty="0" smtClean="0"/>
              <a:t>When starting the cut, make passes with the plane and slowly adjust the blade depth till you’re taking light shavings.</a:t>
            </a:r>
          </a:p>
          <a:p>
            <a:pPr marL="0" indent="0">
              <a:buNone/>
            </a:pPr>
            <a:r>
              <a:rPr lang="en-GB" dirty="0" smtClean="0"/>
              <a:t>This is especially true for cross-grain cuts, where a much lighter shaving is needed. For cutting along the grain, especially with soft wood, you can take a heavier shaving quite easily.</a:t>
            </a:r>
          </a:p>
          <a:p>
            <a:pPr marL="0" indent="0">
              <a:buNone/>
            </a:pPr>
            <a:endParaRPr lang="en-GB" dirty="0" smtClean="0"/>
          </a:p>
        </p:txBody>
      </p:sp>
      <p:pic>
        <p:nvPicPr>
          <p:cNvPr id="6" name="Content Placeholder 6"/>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968173" y="2636838"/>
            <a:ext cx="3309937" cy="2482452"/>
          </a:xfrm>
        </p:spPr>
      </p:pic>
      <p:sp>
        <p:nvSpPr>
          <p:cNvPr id="8" name="TextBox 7"/>
          <p:cNvSpPr txBox="1"/>
          <p:nvPr/>
        </p:nvSpPr>
        <p:spPr>
          <a:xfrm>
            <a:off x="6884987" y="5337175"/>
            <a:ext cx="3476308" cy="584775"/>
          </a:xfrm>
          <a:prstGeom prst="rect">
            <a:avLst/>
          </a:prstGeom>
          <a:noFill/>
        </p:spPr>
        <p:txBody>
          <a:bodyPr wrap="square" rtlCol="0">
            <a:spAutoFit/>
          </a:bodyPr>
          <a:lstStyle/>
          <a:p>
            <a:pPr algn="ctr"/>
            <a:r>
              <a:rPr lang="en-GB" sz="1600" dirty="0" smtClean="0">
                <a:latin typeface="Gill Sans MT" panose="020B0502020104020203" pitchFamily="34" charset="0"/>
              </a:rPr>
              <a:t>A few second’s worth of shavings – good for firelighters!</a:t>
            </a:r>
            <a:endParaRPr lang="en-GB" sz="1600" dirty="0">
              <a:latin typeface="Gill Sans MT" panose="020B0502020104020203" pitchFamily="34" charset="0"/>
            </a:endParaRPr>
          </a:p>
        </p:txBody>
      </p:sp>
    </p:spTree>
    <p:extLst>
      <p:ext uri="{BB962C8B-B14F-4D97-AF65-F5344CB8AC3E}">
        <p14:creationId xmlns:p14="http://schemas.microsoft.com/office/powerpoint/2010/main" val="316440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Cutting the rebate</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Start your cuts near the end of the stock so you take short passes. Lengthen these gradually until you’ve cut along the whole length.</a:t>
            </a:r>
          </a:p>
          <a:p>
            <a:pPr marL="0" indent="0">
              <a:buNone/>
            </a:pPr>
            <a:r>
              <a:rPr lang="en-GB" dirty="0" smtClean="0"/>
              <a:t>You may find the throat of the plane clogs easily – this is common, but the open sides makes it easy to clear.</a:t>
            </a:r>
          </a:p>
          <a:p>
            <a:pPr marL="0" indent="0">
              <a:buNone/>
            </a:pPr>
            <a:endParaRPr lang="en-GB" dirty="0" smtClean="0"/>
          </a:p>
        </p:txBody>
      </p:sp>
      <p:sp>
        <p:nvSpPr>
          <p:cNvPr id="7" name="TextBox 6">
            <a:hlinkClick r:id="rId2" action="ppaction://hlinksldjump"/>
          </p:cNvPr>
          <p:cNvSpPr txBox="1"/>
          <p:nvPr/>
        </p:nvSpPr>
        <p:spPr>
          <a:xfrm>
            <a:off x="10735089" y="5636380"/>
            <a:ext cx="804242" cy="578882"/>
          </a:xfrm>
          <a:prstGeom prst="roundRect">
            <a:avLst/>
          </a:prstGeom>
          <a:solidFill>
            <a:schemeClr val="accent5"/>
          </a:solidFill>
        </p:spPr>
        <p:txBody>
          <a:bodyPr wrap="square" rtlCol="0">
            <a:spAutoFit/>
          </a:bodyPr>
          <a:lstStyle/>
          <a:p>
            <a:pPr algn="ctr"/>
            <a:r>
              <a:rPr lang="en-GB" sz="1400" dirty="0" smtClean="0">
                <a:latin typeface="Gill Sans MT" panose="020B0502020104020203" pitchFamily="34" charset="0"/>
              </a:rPr>
              <a:t>Back to index</a:t>
            </a:r>
            <a:endParaRPr lang="en-GB" sz="1400" dirty="0">
              <a:latin typeface="Gill Sans MT" panose="020B0502020104020203" pitchFamily="34" charset="0"/>
            </a:endParaRPr>
          </a:p>
        </p:txBody>
      </p:sp>
      <p:pic>
        <p:nvPicPr>
          <p:cNvPr id="9"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959600" y="2636838"/>
            <a:ext cx="3499831" cy="2624873"/>
          </a:xfrm>
        </p:spPr>
      </p:pic>
      <p:sp>
        <p:nvSpPr>
          <p:cNvPr id="10" name="TextBox 9"/>
          <p:cNvSpPr txBox="1"/>
          <p:nvPr/>
        </p:nvSpPr>
        <p:spPr>
          <a:xfrm>
            <a:off x="6971361" y="5345892"/>
            <a:ext cx="3476308" cy="830997"/>
          </a:xfrm>
          <a:prstGeom prst="rect">
            <a:avLst/>
          </a:prstGeom>
          <a:noFill/>
        </p:spPr>
        <p:txBody>
          <a:bodyPr wrap="square" rtlCol="0">
            <a:spAutoFit/>
          </a:bodyPr>
          <a:lstStyle/>
          <a:p>
            <a:pPr algn="ctr"/>
            <a:r>
              <a:rPr lang="en-GB" sz="1600" dirty="0" smtClean="0">
                <a:latin typeface="Gill Sans MT" panose="020B0502020104020203" pitchFamily="34" charset="0"/>
              </a:rPr>
              <a:t>Start with short cuts, registering the sole and fence against the top and side of the stock.</a:t>
            </a:r>
            <a:endParaRPr lang="en-GB" sz="1600" dirty="0">
              <a:latin typeface="Gill Sans MT" panose="020B0502020104020203" pitchFamily="34" charset="0"/>
            </a:endParaRPr>
          </a:p>
        </p:txBody>
      </p:sp>
    </p:spTree>
    <p:extLst>
      <p:ext uri="{BB962C8B-B14F-4D97-AF65-F5344CB8AC3E}">
        <p14:creationId xmlns:p14="http://schemas.microsoft.com/office/powerpoint/2010/main" val="1367678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fillister plane</a:t>
            </a:r>
            <a:endParaRPr lang="en-GB" dirty="0"/>
          </a:p>
        </p:txBody>
      </p:sp>
      <p:sp>
        <p:nvSpPr>
          <p:cNvPr id="3" name="Content Placeholder 2"/>
          <p:cNvSpPr>
            <a:spLocks noGrp="1"/>
          </p:cNvSpPr>
          <p:nvPr>
            <p:ph idx="1"/>
          </p:nvPr>
        </p:nvSpPr>
        <p:spPr/>
        <p:txBody>
          <a:bodyPr/>
          <a:lstStyle/>
          <a:p>
            <a:pPr marL="0" indent="0">
              <a:buNone/>
            </a:pPr>
            <a:r>
              <a:rPr lang="en-GB" dirty="0" smtClean="0"/>
              <a:t>This resource will introduce you to the fillister plane, and explain how to use it. As with all hand tools, practice is essential. The information provided here will help you to get started, but the more you use it the better the results you’ll get.</a:t>
            </a:r>
          </a:p>
          <a:p>
            <a:pPr marL="0" indent="0">
              <a:buNone/>
            </a:pPr>
            <a:r>
              <a:rPr lang="en-GB" dirty="0" smtClean="0"/>
              <a:t>You can navigate through this entire resource using the arrows at the bottom of the screen, or you can choose a place to start from here.</a:t>
            </a:r>
            <a:endParaRPr lang="en-GB" dirty="0"/>
          </a:p>
        </p:txBody>
      </p:sp>
      <p:sp>
        <p:nvSpPr>
          <p:cNvPr id="4" name="TextBox 3">
            <a:hlinkClick r:id="rId2" action="ppaction://hlinksldjump"/>
          </p:cNvPr>
          <p:cNvSpPr txBox="1"/>
          <p:nvPr/>
        </p:nvSpPr>
        <p:spPr>
          <a:xfrm>
            <a:off x="1409700" y="4810125"/>
            <a:ext cx="2466975" cy="783193"/>
          </a:xfrm>
          <a:prstGeom prst="roundRect">
            <a:avLst/>
          </a:prstGeom>
          <a:solidFill>
            <a:schemeClr val="accent5"/>
          </a:solidFill>
        </p:spPr>
        <p:txBody>
          <a:bodyPr wrap="square" rtlCol="0">
            <a:spAutoFit/>
          </a:bodyPr>
          <a:lstStyle/>
          <a:p>
            <a:pPr algn="ctr"/>
            <a:r>
              <a:rPr lang="en-GB" sz="2000" dirty="0" smtClean="0">
                <a:latin typeface="Gill Sans MT" panose="020B0502020104020203" pitchFamily="34" charset="0"/>
              </a:rPr>
              <a:t>An introduction to the fillister plane</a:t>
            </a:r>
            <a:endParaRPr lang="en-GB" sz="2000" dirty="0">
              <a:latin typeface="Gill Sans MT" panose="020B0502020104020203" pitchFamily="34" charset="0"/>
            </a:endParaRPr>
          </a:p>
        </p:txBody>
      </p:sp>
      <p:sp>
        <p:nvSpPr>
          <p:cNvPr id="5" name="TextBox 4">
            <a:hlinkClick r:id="rId3" action="ppaction://hlinksldjump"/>
          </p:cNvPr>
          <p:cNvSpPr txBox="1"/>
          <p:nvPr/>
        </p:nvSpPr>
        <p:spPr>
          <a:xfrm>
            <a:off x="4862512" y="4810125"/>
            <a:ext cx="2466975" cy="783193"/>
          </a:xfrm>
          <a:prstGeom prst="roundRect">
            <a:avLst/>
          </a:prstGeom>
          <a:solidFill>
            <a:schemeClr val="accent5"/>
          </a:solidFill>
        </p:spPr>
        <p:txBody>
          <a:bodyPr wrap="square" rtlCol="0">
            <a:spAutoFit/>
          </a:bodyPr>
          <a:lstStyle/>
          <a:p>
            <a:pPr algn="ctr"/>
            <a:r>
              <a:rPr lang="en-GB" sz="2000" dirty="0" smtClean="0">
                <a:latin typeface="Gill Sans MT" panose="020B0502020104020203" pitchFamily="34" charset="0"/>
              </a:rPr>
              <a:t>Getting a fillister plane ready to use</a:t>
            </a:r>
            <a:endParaRPr lang="en-GB" sz="2000" dirty="0">
              <a:latin typeface="Gill Sans MT" panose="020B0502020104020203" pitchFamily="34" charset="0"/>
            </a:endParaRPr>
          </a:p>
        </p:txBody>
      </p:sp>
      <p:sp>
        <p:nvSpPr>
          <p:cNvPr id="6" name="TextBox 5">
            <a:hlinkClick r:id="rId4" action="ppaction://hlinksldjump"/>
          </p:cNvPr>
          <p:cNvSpPr txBox="1"/>
          <p:nvPr/>
        </p:nvSpPr>
        <p:spPr>
          <a:xfrm>
            <a:off x="8315324" y="4810124"/>
            <a:ext cx="2466975" cy="783193"/>
          </a:xfrm>
          <a:prstGeom prst="roundRect">
            <a:avLst/>
          </a:prstGeom>
          <a:solidFill>
            <a:schemeClr val="accent5"/>
          </a:solidFill>
        </p:spPr>
        <p:txBody>
          <a:bodyPr wrap="square" rtlCol="0">
            <a:spAutoFit/>
          </a:bodyPr>
          <a:lstStyle/>
          <a:p>
            <a:pPr algn="ctr"/>
            <a:r>
              <a:rPr lang="en-GB" sz="2000" dirty="0" smtClean="0">
                <a:latin typeface="Gill Sans MT" panose="020B0502020104020203" pitchFamily="34" charset="0"/>
              </a:rPr>
              <a:t>Using a fillister plane to cut rebates</a:t>
            </a:r>
            <a:endParaRPr lang="en-GB" sz="2000" dirty="0">
              <a:latin typeface="Gill Sans MT" panose="020B0502020104020203" pitchFamily="34" charset="0"/>
            </a:endParaRPr>
          </a:p>
        </p:txBody>
      </p:sp>
    </p:spTree>
    <p:extLst>
      <p:ext uri="{BB962C8B-B14F-4D97-AF65-F5344CB8AC3E}">
        <p14:creationId xmlns:p14="http://schemas.microsoft.com/office/powerpoint/2010/main" val="808383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Summary</a:t>
            </a:r>
            <a:endParaRPr lang="en-GB" dirty="0"/>
          </a:p>
        </p:txBody>
      </p:sp>
      <p:sp>
        <p:nvSpPr>
          <p:cNvPr id="6" name="Content Placeholder 5"/>
          <p:cNvSpPr>
            <a:spLocks noGrp="1"/>
          </p:cNvSpPr>
          <p:nvPr>
            <p:ph idx="4294967295"/>
          </p:nvPr>
        </p:nvSpPr>
        <p:spPr>
          <a:xfrm>
            <a:off x="1480931" y="2557463"/>
            <a:ext cx="9601200" cy="3317875"/>
          </a:xfrm>
        </p:spPr>
        <p:txBody>
          <a:bodyPr/>
          <a:lstStyle/>
          <a:p>
            <a:pPr marL="0" indent="0">
              <a:buNone/>
            </a:pPr>
            <a:r>
              <a:rPr lang="en-GB" dirty="0" smtClean="0"/>
              <a:t>The fillister plane is mainly used for cutting rebates, but can be more versatile. Once the initial work is done to get it set up, it is quick to set the guides for a specific job.</a:t>
            </a:r>
          </a:p>
          <a:p>
            <a:pPr marL="0" indent="0">
              <a:buNone/>
            </a:pPr>
            <a:r>
              <a:rPr lang="en-GB" dirty="0" smtClean="0"/>
              <a:t>The iron and spur can be a little fussy to get properly sharpened, but a little practice is sufficient to get the hand of it. The plane can be a little prone to clogging up in use, but it will produce crisp, clean rebates easily.</a:t>
            </a:r>
            <a:endParaRPr lang="en-GB" dirty="0"/>
          </a:p>
        </p:txBody>
      </p:sp>
      <p:sp>
        <p:nvSpPr>
          <p:cNvPr id="10" name="TextBox 9">
            <a:hlinkClick r:id="" action="ppaction://hlinkshowjump?jump=previousslide"/>
          </p:cNvPr>
          <p:cNvSpPr txBox="1"/>
          <p:nvPr/>
        </p:nvSpPr>
        <p:spPr>
          <a:xfrm>
            <a:off x="95251" y="6381929"/>
            <a:ext cx="432000" cy="476071"/>
          </a:xfrm>
          <a:prstGeom prst="ellipse">
            <a:avLst/>
          </a:prstGeom>
          <a:solidFill>
            <a:schemeClr val="accent5"/>
          </a:solidFill>
        </p:spPr>
        <p:txBody>
          <a:bodyPr wrap="square" rtlCol="0" anchor="ctr">
            <a:spAutoFit/>
          </a:bodyPr>
          <a:lstStyle/>
          <a:p>
            <a:pPr algn="ctr"/>
            <a:r>
              <a:rPr lang="en-GB" sz="1600" b="1" dirty="0" smtClean="0">
                <a:latin typeface="Gill Sans MT" panose="020B0502020104020203" pitchFamily="34" charset="0"/>
                <a:sym typeface="Wingdings" panose="05000000000000000000" pitchFamily="2" charset="2"/>
              </a:rPr>
              <a:t></a:t>
            </a:r>
            <a:endParaRPr lang="en-GB" sz="1600" b="1" dirty="0">
              <a:latin typeface="Gill Sans MT" panose="020B0502020104020203" pitchFamily="34" charset="0"/>
            </a:endParaRPr>
          </a:p>
        </p:txBody>
      </p:sp>
      <p:sp>
        <p:nvSpPr>
          <p:cNvPr id="7" name="TextBox 6">
            <a:hlinkClick r:id="" action="ppaction://hlinkshowjump?jump=endshow"/>
          </p:cNvPr>
          <p:cNvSpPr txBox="1"/>
          <p:nvPr/>
        </p:nvSpPr>
        <p:spPr>
          <a:xfrm>
            <a:off x="5546727" y="5296456"/>
            <a:ext cx="1098546" cy="578882"/>
          </a:xfrm>
          <a:prstGeom prst="roundRect">
            <a:avLst/>
          </a:prstGeom>
          <a:solidFill>
            <a:schemeClr val="accent5"/>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dirty="0" smtClean="0">
                <a:latin typeface="Gill Sans MT" panose="020B0502020104020203" pitchFamily="34" charset="0"/>
              </a:rPr>
              <a:t>Click here to close</a:t>
            </a:r>
            <a:endParaRPr lang="en-GB" sz="1400" dirty="0">
              <a:latin typeface="Gill Sans MT" panose="020B0502020104020203" pitchFamily="34" charset="0"/>
            </a:endParaRPr>
          </a:p>
        </p:txBody>
      </p:sp>
    </p:spTree>
    <p:extLst>
      <p:ext uri="{BB962C8B-B14F-4D97-AF65-F5344CB8AC3E}">
        <p14:creationId xmlns:p14="http://schemas.microsoft.com/office/powerpoint/2010/main" val="27624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introduction to the fillister plane</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68801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fillister plane?</a:t>
            </a:r>
            <a:endParaRPr lang="en-GB" dirty="0"/>
          </a:p>
        </p:txBody>
      </p:sp>
      <p:sp>
        <p:nvSpPr>
          <p:cNvPr id="4" name="Content Placeholder 3"/>
          <p:cNvSpPr>
            <a:spLocks noGrp="1"/>
          </p:cNvSpPr>
          <p:nvPr>
            <p:ph sz="half" idx="1"/>
          </p:nvPr>
        </p:nvSpPr>
        <p:spPr/>
        <p:txBody>
          <a:bodyPr/>
          <a:lstStyle/>
          <a:p>
            <a:pPr marL="0" indent="0">
              <a:buNone/>
            </a:pPr>
            <a:r>
              <a:rPr lang="en-GB" dirty="0" smtClean="0"/>
              <a:t>Fillister planes are a type of rebate (or rabbet) plane. The main differences between a ‘normal’ rebate plane and a fillister are the cutting guides. These help to ensure a specific depth and width of rebate.</a:t>
            </a:r>
          </a:p>
          <a:p>
            <a:pPr marL="0" indent="0">
              <a:buNone/>
            </a:pPr>
            <a:r>
              <a:rPr lang="en-GB" dirty="0" smtClean="0"/>
              <a:t>Duplex fillisters are standard, with two positions for the blade.</a:t>
            </a:r>
            <a:endParaRPr lang="en-GB" dirty="0"/>
          </a:p>
        </p:txBody>
      </p:sp>
      <p:pic>
        <p:nvPicPr>
          <p:cNvPr id="7" name="Content Placeholder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9600" y="2636838"/>
            <a:ext cx="3309937" cy="2482452"/>
          </a:xfrm>
          <a:prstGeom prst="rect">
            <a:avLst/>
          </a:prstGeom>
        </p:spPr>
      </p:pic>
      <p:sp>
        <p:nvSpPr>
          <p:cNvPr id="8" name="TextBox 7"/>
          <p:cNvSpPr txBox="1"/>
          <p:nvPr/>
        </p:nvSpPr>
        <p:spPr>
          <a:xfrm>
            <a:off x="7055932" y="5337175"/>
            <a:ext cx="3117272" cy="338554"/>
          </a:xfrm>
          <a:prstGeom prst="rect">
            <a:avLst/>
          </a:prstGeom>
          <a:noFill/>
        </p:spPr>
        <p:txBody>
          <a:bodyPr wrap="square" rtlCol="0">
            <a:spAutoFit/>
          </a:bodyPr>
          <a:lstStyle/>
          <a:p>
            <a:pPr algn="ctr"/>
            <a:r>
              <a:rPr lang="en-GB" sz="1600" dirty="0" smtClean="0">
                <a:latin typeface="Gill Sans MT" panose="020B0502020104020203" pitchFamily="34" charset="0"/>
              </a:rPr>
              <a:t>A Record 78 duplex fillister plane</a:t>
            </a:r>
            <a:endParaRPr lang="en-GB" sz="1600" dirty="0">
              <a:latin typeface="Gill Sans MT" panose="020B0502020104020203" pitchFamily="34" charset="0"/>
            </a:endParaRPr>
          </a:p>
        </p:txBody>
      </p:sp>
    </p:spTree>
    <p:extLst>
      <p:ext uri="{BB962C8B-B14F-4D97-AF65-F5344CB8AC3E}">
        <p14:creationId xmlns:p14="http://schemas.microsoft.com/office/powerpoint/2010/main" val="855640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fillister plane?</a:t>
            </a:r>
            <a:endParaRPr lang="en-GB" dirty="0"/>
          </a:p>
        </p:txBody>
      </p:sp>
      <p:sp>
        <p:nvSpPr>
          <p:cNvPr id="4" name="Content Placeholder 3"/>
          <p:cNvSpPr>
            <a:spLocks noGrp="1"/>
          </p:cNvSpPr>
          <p:nvPr>
            <p:ph sz="half" idx="1"/>
          </p:nvPr>
        </p:nvSpPr>
        <p:spPr/>
        <p:txBody>
          <a:bodyPr>
            <a:normAutofit lnSpcReduction="10000"/>
          </a:bodyPr>
          <a:lstStyle/>
          <a:p>
            <a:pPr marL="0" indent="0">
              <a:buNone/>
            </a:pPr>
            <a:r>
              <a:rPr lang="en-GB" dirty="0" smtClean="0"/>
              <a:t>The normal manufacturers produce(d) fillister planes. The pictures in this resource show a Record 78, but similar models are available from Stanley and </a:t>
            </a:r>
            <a:r>
              <a:rPr lang="en-GB" dirty="0" err="1" smtClean="0"/>
              <a:t>Woden</a:t>
            </a:r>
            <a:r>
              <a:rPr lang="en-GB" dirty="0" smtClean="0"/>
              <a:t>, among others.</a:t>
            </a:r>
          </a:p>
          <a:p>
            <a:pPr marL="0" indent="0">
              <a:buNone/>
            </a:pPr>
            <a:r>
              <a:rPr lang="en-GB" dirty="0" smtClean="0"/>
              <a:t>Differences are minor – a front handle, two rods instead of one for the fence and so on.</a:t>
            </a:r>
            <a:endParaRPr lang="en-GB" dirty="0"/>
          </a:p>
        </p:txBody>
      </p:sp>
      <p:pic>
        <p:nvPicPr>
          <p:cNvPr id="7" name="Content Placeholder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9600" y="2636838"/>
            <a:ext cx="3309937" cy="2482452"/>
          </a:xfrm>
          <a:prstGeom prst="rect">
            <a:avLst/>
          </a:prstGeom>
        </p:spPr>
      </p:pic>
      <p:sp>
        <p:nvSpPr>
          <p:cNvPr id="8" name="TextBox 7"/>
          <p:cNvSpPr txBox="1"/>
          <p:nvPr/>
        </p:nvSpPr>
        <p:spPr>
          <a:xfrm>
            <a:off x="7055932" y="5337175"/>
            <a:ext cx="3117272" cy="338554"/>
          </a:xfrm>
          <a:prstGeom prst="rect">
            <a:avLst/>
          </a:prstGeom>
          <a:noFill/>
        </p:spPr>
        <p:txBody>
          <a:bodyPr wrap="square" rtlCol="0">
            <a:spAutoFit/>
          </a:bodyPr>
          <a:lstStyle/>
          <a:p>
            <a:pPr algn="ctr"/>
            <a:r>
              <a:rPr lang="en-GB" sz="1600" dirty="0" smtClean="0">
                <a:latin typeface="Gill Sans MT" panose="020B0502020104020203" pitchFamily="34" charset="0"/>
              </a:rPr>
              <a:t>A Record 78 duplex fillister plane</a:t>
            </a:r>
            <a:endParaRPr lang="en-GB" sz="1600" dirty="0">
              <a:latin typeface="Gill Sans MT" panose="020B0502020104020203" pitchFamily="34" charset="0"/>
            </a:endParaRPr>
          </a:p>
        </p:txBody>
      </p:sp>
    </p:spTree>
    <p:extLst>
      <p:ext uri="{BB962C8B-B14F-4D97-AF65-F5344CB8AC3E}">
        <p14:creationId xmlns:p14="http://schemas.microsoft.com/office/powerpoint/2010/main" val="2168002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fillister plane used for?</a:t>
            </a:r>
            <a:endParaRPr lang="en-GB" dirty="0"/>
          </a:p>
        </p:txBody>
      </p:sp>
      <p:sp>
        <p:nvSpPr>
          <p:cNvPr id="3" name="Content Placeholder 2"/>
          <p:cNvSpPr>
            <a:spLocks noGrp="1"/>
          </p:cNvSpPr>
          <p:nvPr>
            <p:ph sz="half" idx="1"/>
          </p:nvPr>
        </p:nvSpPr>
        <p:spPr/>
        <p:txBody>
          <a:bodyPr/>
          <a:lstStyle/>
          <a:p>
            <a:pPr marL="0" indent="0">
              <a:buNone/>
            </a:pPr>
            <a:r>
              <a:rPr lang="en-GB" dirty="0" smtClean="0"/>
              <a:t>Fillister planes are used to cut fast and accurate rebates. This is simple when cutting along the grain, and a spur is usually included to facilitate cross-grain cutting.</a:t>
            </a:r>
          </a:p>
          <a:p>
            <a:pPr marL="0" indent="0">
              <a:buNone/>
            </a:pPr>
            <a:r>
              <a:rPr lang="en-GB" dirty="0" smtClean="0"/>
              <a:t>Duplex planes are more versatile. With the blade at the front and guides removed, it becomes a bullnose plane.</a:t>
            </a:r>
            <a:endParaRPr lang="en-GB" dirty="0"/>
          </a:p>
        </p:txBody>
      </p:sp>
      <p:pic>
        <p:nvPicPr>
          <p:cNvPr id="6"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7143675" y="2909391"/>
            <a:ext cx="2792562" cy="2094420"/>
          </a:xfrm>
        </p:spPr>
      </p:pic>
      <p:sp>
        <p:nvSpPr>
          <p:cNvPr id="7" name="TextBox 6"/>
          <p:cNvSpPr txBox="1"/>
          <p:nvPr/>
        </p:nvSpPr>
        <p:spPr>
          <a:xfrm>
            <a:off x="6981320" y="5371170"/>
            <a:ext cx="3117272" cy="830997"/>
          </a:xfrm>
          <a:prstGeom prst="rect">
            <a:avLst/>
          </a:prstGeom>
          <a:noFill/>
        </p:spPr>
        <p:txBody>
          <a:bodyPr wrap="square" rtlCol="0">
            <a:spAutoFit/>
          </a:bodyPr>
          <a:lstStyle/>
          <a:p>
            <a:pPr algn="ctr"/>
            <a:r>
              <a:rPr lang="en-GB" sz="1600" dirty="0" smtClean="0">
                <a:latin typeface="Gill Sans MT" panose="020B0502020104020203" pitchFamily="34" charset="0"/>
              </a:rPr>
              <a:t>A rebate in pine – this took just a couple of minutes with a freshly sharpened blade</a:t>
            </a:r>
            <a:endParaRPr lang="en-GB" sz="1600" dirty="0">
              <a:latin typeface="Gill Sans MT" panose="020B0502020104020203" pitchFamily="34" charset="0"/>
            </a:endParaRPr>
          </a:p>
        </p:txBody>
      </p:sp>
    </p:spTree>
    <p:extLst>
      <p:ext uri="{BB962C8B-B14F-4D97-AF65-F5344CB8AC3E}">
        <p14:creationId xmlns:p14="http://schemas.microsoft.com/office/powerpoint/2010/main" val="2682323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Anatomy of the plane</a:t>
            </a:r>
            <a:endParaRPr lang="en-GB" dirty="0"/>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10800000">
            <a:off x="2001838" y="2973587"/>
            <a:ext cx="3309937" cy="2482452"/>
          </a:xfrm>
        </p:spPr>
      </p:pic>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884988" y="2973587"/>
            <a:ext cx="3309937" cy="2482452"/>
          </a:xfrm>
        </p:spPr>
      </p:pic>
      <p:sp>
        <p:nvSpPr>
          <p:cNvPr id="7" name="TextBox 6">
            <a:hlinkClick r:id="rId4" action="ppaction://hlinksldjump"/>
          </p:cNvPr>
          <p:cNvSpPr txBox="1"/>
          <p:nvPr/>
        </p:nvSpPr>
        <p:spPr>
          <a:xfrm>
            <a:off x="10735089" y="5636380"/>
            <a:ext cx="804242" cy="578882"/>
          </a:xfrm>
          <a:prstGeom prst="roundRect">
            <a:avLst/>
          </a:prstGeom>
          <a:solidFill>
            <a:schemeClr val="accent5"/>
          </a:solidFill>
        </p:spPr>
        <p:txBody>
          <a:bodyPr wrap="square" rtlCol="0">
            <a:spAutoFit/>
          </a:bodyPr>
          <a:lstStyle/>
          <a:p>
            <a:pPr algn="ctr"/>
            <a:r>
              <a:rPr lang="en-GB" sz="1400" dirty="0" smtClean="0">
                <a:latin typeface="Gill Sans MT" panose="020B0502020104020203" pitchFamily="34" charset="0"/>
              </a:rPr>
              <a:t>Back to index</a:t>
            </a:r>
            <a:endParaRPr lang="en-GB" sz="1400" dirty="0">
              <a:latin typeface="Gill Sans MT" panose="020B0502020104020203" pitchFamily="34" charset="0"/>
            </a:endParaRPr>
          </a:p>
        </p:txBody>
      </p:sp>
      <p:sp>
        <p:nvSpPr>
          <p:cNvPr id="8" name="TextBox 7"/>
          <p:cNvSpPr txBox="1"/>
          <p:nvPr/>
        </p:nvSpPr>
        <p:spPr>
          <a:xfrm>
            <a:off x="1918652" y="5544589"/>
            <a:ext cx="3476308" cy="338554"/>
          </a:xfrm>
          <a:prstGeom prst="rect">
            <a:avLst/>
          </a:prstGeom>
          <a:noFill/>
        </p:spPr>
        <p:txBody>
          <a:bodyPr wrap="square" rtlCol="0">
            <a:spAutoFit/>
          </a:bodyPr>
          <a:lstStyle/>
          <a:p>
            <a:pPr algn="ctr"/>
            <a:r>
              <a:rPr lang="en-GB" sz="1600" dirty="0" smtClean="0">
                <a:latin typeface="Gill Sans MT" panose="020B0502020104020203" pitchFamily="34" charset="0"/>
              </a:rPr>
              <a:t>The depth stop and inside of the fence</a:t>
            </a:r>
            <a:endParaRPr lang="en-GB" sz="1600" dirty="0">
              <a:latin typeface="Gill Sans MT" panose="020B0502020104020203" pitchFamily="34" charset="0"/>
            </a:endParaRPr>
          </a:p>
        </p:txBody>
      </p:sp>
      <p:sp>
        <p:nvSpPr>
          <p:cNvPr id="9" name="TextBox 8"/>
          <p:cNvSpPr txBox="1"/>
          <p:nvPr/>
        </p:nvSpPr>
        <p:spPr>
          <a:xfrm>
            <a:off x="6801802" y="5544589"/>
            <a:ext cx="3476308" cy="338554"/>
          </a:xfrm>
          <a:prstGeom prst="rect">
            <a:avLst/>
          </a:prstGeom>
          <a:noFill/>
        </p:spPr>
        <p:txBody>
          <a:bodyPr wrap="square" rtlCol="0">
            <a:spAutoFit/>
          </a:bodyPr>
          <a:lstStyle/>
          <a:p>
            <a:pPr algn="ctr"/>
            <a:r>
              <a:rPr lang="en-GB" sz="1600" dirty="0" smtClean="0">
                <a:latin typeface="Gill Sans MT" panose="020B0502020104020203" pitchFamily="34" charset="0"/>
              </a:rPr>
              <a:t>The fence, blade, and adjustment lever</a:t>
            </a:r>
            <a:endParaRPr lang="en-GB" sz="1600" dirty="0">
              <a:latin typeface="Gill Sans MT" panose="020B0502020104020203" pitchFamily="34" charset="0"/>
            </a:endParaRPr>
          </a:p>
        </p:txBody>
      </p:sp>
      <p:cxnSp>
        <p:nvCxnSpPr>
          <p:cNvPr id="10" name="Straight Arrow Connector 9"/>
          <p:cNvCxnSpPr/>
          <p:nvPr/>
        </p:nvCxnSpPr>
        <p:spPr>
          <a:xfrm flipV="1">
            <a:off x="3192087" y="4696691"/>
            <a:ext cx="847898" cy="939338"/>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197927" y="4896196"/>
            <a:ext cx="191194" cy="73983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439891" y="4513811"/>
            <a:ext cx="390698" cy="1122218"/>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980219" y="4098175"/>
            <a:ext cx="432261" cy="1537854"/>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844742" y="3798916"/>
            <a:ext cx="673331" cy="183711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982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a fillister plane ready to use</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58130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up the plane</a:t>
            </a:r>
            <a:endParaRPr lang="en-GB" dirty="0"/>
          </a:p>
        </p:txBody>
      </p:sp>
      <p:sp>
        <p:nvSpPr>
          <p:cNvPr id="3" name="Content Placeholder 2"/>
          <p:cNvSpPr>
            <a:spLocks noGrp="1"/>
          </p:cNvSpPr>
          <p:nvPr>
            <p:ph sz="half" idx="1"/>
          </p:nvPr>
        </p:nvSpPr>
        <p:spPr/>
        <p:txBody>
          <a:bodyPr>
            <a:normAutofit/>
          </a:bodyPr>
          <a:lstStyle/>
          <a:p>
            <a:pPr marL="0" indent="0">
              <a:buNone/>
            </a:pPr>
            <a:r>
              <a:rPr lang="en-GB" dirty="0" smtClean="0"/>
              <a:t>As with any other plane, you need to do some setup. This is true whether it’s brand new or a second hand plane. First, if you bought a used plane, clean it up. Get rid of surface rust with medium-grit abrasive paper, use wire wool, toothpicks </a:t>
            </a:r>
            <a:r>
              <a:rPr lang="en-GB" dirty="0" err="1" smtClean="0"/>
              <a:t>etc</a:t>
            </a:r>
            <a:r>
              <a:rPr lang="en-GB" dirty="0" smtClean="0"/>
              <a:t> to get rid of grime and gunk.</a:t>
            </a:r>
          </a:p>
        </p:txBody>
      </p:sp>
      <p:pic>
        <p:nvPicPr>
          <p:cNvPr id="6"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959600" y="2636838"/>
            <a:ext cx="3226495" cy="2419871"/>
          </a:xfrm>
        </p:spPr>
      </p:pic>
      <p:sp>
        <p:nvSpPr>
          <p:cNvPr id="7" name="TextBox 6"/>
          <p:cNvSpPr txBox="1"/>
          <p:nvPr/>
        </p:nvSpPr>
        <p:spPr>
          <a:xfrm>
            <a:off x="6422276" y="5337175"/>
            <a:ext cx="4301142" cy="830997"/>
          </a:xfrm>
          <a:prstGeom prst="rect">
            <a:avLst/>
          </a:prstGeom>
          <a:noFill/>
        </p:spPr>
        <p:txBody>
          <a:bodyPr wrap="square" rtlCol="0">
            <a:spAutoFit/>
          </a:bodyPr>
          <a:lstStyle/>
          <a:p>
            <a:pPr algn="ctr"/>
            <a:r>
              <a:rPr lang="en-GB" sz="1600" dirty="0" smtClean="0">
                <a:latin typeface="Gill Sans MT" panose="020B0502020104020203" pitchFamily="34" charset="0"/>
              </a:rPr>
              <a:t>This second hand plane is in good condition with just some paint wear and surface rust. 20 minutes will get it good as new, but not as pretty.</a:t>
            </a:r>
            <a:endParaRPr lang="en-GB" sz="1600" dirty="0">
              <a:latin typeface="Gill Sans MT" panose="020B0502020104020203" pitchFamily="34" charset="0"/>
            </a:endParaRPr>
          </a:p>
        </p:txBody>
      </p:sp>
    </p:spTree>
    <p:extLst>
      <p:ext uri="{BB962C8B-B14F-4D97-AF65-F5344CB8AC3E}">
        <p14:creationId xmlns:p14="http://schemas.microsoft.com/office/powerpoint/2010/main" val="4210179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AA33C08F5A314F84C49D6E14EA0F10" ma:contentTypeVersion="11" ma:contentTypeDescription="Create a new document." ma:contentTypeScope="" ma:versionID="570e9d83f10c5d905accbafcba9d5b6f">
  <xsd:schema xmlns:xsd="http://www.w3.org/2001/XMLSchema" xmlns:xs="http://www.w3.org/2001/XMLSchema" xmlns:p="http://schemas.microsoft.com/office/2006/metadata/properties" xmlns:ns3="7e393830-8dfb-4d87-ac02-18acbcc9a72b" xmlns:ns4="66658672-fce5-4886-a522-3fb2fbac95a7" targetNamespace="http://schemas.microsoft.com/office/2006/metadata/properties" ma:root="true" ma:fieldsID="4f6a4289f85fac345cb1e55510bfe876" ns3:_="" ns4:_="">
    <xsd:import namespace="7e393830-8dfb-4d87-ac02-18acbcc9a72b"/>
    <xsd:import namespace="66658672-fce5-4886-a522-3fb2fbac95a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93830-8dfb-4d87-ac02-18acbcc9a7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658672-fce5-4886-a522-3fb2fbac95a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365DB9-EF0D-4649-BFD2-EA7C4246592C}">
  <ds:schemaRefs>
    <ds:schemaRef ds:uri="http://schemas.openxmlformats.org/package/2006/metadata/core-properties"/>
    <ds:schemaRef ds:uri="66658672-fce5-4886-a522-3fb2fbac95a7"/>
    <ds:schemaRef ds:uri="http://schemas.microsoft.com/office/2006/documentManagement/types"/>
    <ds:schemaRef ds:uri="7e393830-8dfb-4d87-ac02-18acbcc9a72b"/>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879FEF0-FA71-4CEC-A1E9-0FDA413B02A4}">
  <ds:schemaRefs>
    <ds:schemaRef ds:uri="http://schemas.microsoft.com/sharepoint/v3/contenttype/forms"/>
  </ds:schemaRefs>
</ds:datastoreItem>
</file>

<file path=customXml/itemProps3.xml><?xml version="1.0" encoding="utf-8"?>
<ds:datastoreItem xmlns:ds="http://schemas.openxmlformats.org/officeDocument/2006/customXml" ds:itemID="{C62581BD-8C65-4333-9F1F-303B6424E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93830-8dfb-4d87-ac02-18acbcc9a72b"/>
    <ds:schemaRef ds:uri="66658672-fce5-4886-a522-3fb2fbac95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315</TotalTime>
  <Words>1249</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Garamond</vt:lpstr>
      <vt:lpstr>Gill Sans MT</vt:lpstr>
      <vt:lpstr>Wingdings</vt:lpstr>
      <vt:lpstr>Organic</vt:lpstr>
      <vt:lpstr>The fillister plane</vt:lpstr>
      <vt:lpstr>The fillister plane</vt:lpstr>
      <vt:lpstr>An introduction to the fillister plane</vt:lpstr>
      <vt:lpstr>What is a fillister plane?</vt:lpstr>
      <vt:lpstr>What is a fillister plane?</vt:lpstr>
      <vt:lpstr>What is a fillister plane used for?</vt:lpstr>
      <vt:lpstr>Anatomy of the plane</vt:lpstr>
      <vt:lpstr>Getting a fillister plane ready to use</vt:lpstr>
      <vt:lpstr>Setting up the plane</vt:lpstr>
      <vt:lpstr>Setting up the plane</vt:lpstr>
      <vt:lpstr>Setting up the plane</vt:lpstr>
      <vt:lpstr>Sharpening fillister planes</vt:lpstr>
      <vt:lpstr>Sharpening irons</vt:lpstr>
      <vt:lpstr>Sharpening spurs</vt:lpstr>
      <vt:lpstr>Rebuild the plane</vt:lpstr>
      <vt:lpstr>How to use a fillister plane</vt:lpstr>
      <vt:lpstr>Setting the plane</vt:lpstr>
      <vt:lpstr>Cutting the rebate</vt:lpstr>
      <vt:lpstr>Cutting the rebate</vt:lpstr>
      <vt:lpstr>Summary</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fillister plane</dc:title>
  <dc:creator>Ryan Metcalfe</dc:creator>
  <cp:lastModifiedBy>Ryan Metcalfe</cp:lastModifiedBy>
  <cp:revision>25</cp:revision>
  <dcterms:created xsi:type="dcterms:W3CDTF">2020-07-22T09:35:33Z</dcterms:created>
  <dcterms:modified xsi:type="dcterms:W3CDTF">2020-07-23T13:35:02Z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0x0101009BAA33C08F5A314F84C49D6E14EA0F10</vt:lpwstr>
  </property>
</Properties>
</file>