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4E_F7AFF21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4478" r:id="rId5"/>
    <p:sldId id="4471" r:id="rId6"/>
    <p:sldId id="4475" r:id="rId7"/>
    <p:sldId id="4469" r:id="rId8"/>
    <p:sldId id="4470" r:id="rId9"/>
    <p:sldId id="4472" r:id="rId10"/>
    <p:sldId id="4473" r:id="rId11"/>
    <p:sldId id="4451" r:id="rId12"/>
    <p:sldId id="4456" r:id="rId13"/>
    <p:sldId id="4430" r:id="rId14"/>
    <p:sldId id="4474" r:id="rId15"/>
    <p:sldId id="4479" r:id="rId16"/>
    <p:sldId id="4476" r:id="rId17"/>
    <p:sldId id="258" r:id="rId18"/>
    <p:sldId id="4477" r:id="rId19"/>
    <p:sldId id="4437" r:id="rId20"/>
    <p:sldId id="4434" r:id="rId21"/>
    <p:sldId id="4464" r:id="rId22"/>
    <p:sldId id="4440" r:id="rId23"/>
    <p:sldId id="4458" r:id="rId24"/>
    <p:sldId id="4459" r:id="rId25"/>
    <p:sldId id="4460" r:id="rId26"/>
    <p:sldId id="4461" r:id="rId27"/>
    <p:sldId id="4462" r:id="rId28"/>
    <p:sldId id="4463" r:id="rId29"/>
    <p:sldId id="4439" r:id="rId30"/>
    <p:sldId id="4436" r:id="rId31"/>
    <p:sldId id="4427" r:id="rId32"/>
    <p:sldId id="4465" r:id="rId33"/>
    <p:sldId id="280" r:id="rId34"/>
    <p:sldId id="4438"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ADD11-2567-008F-B3FB-EAC32E87F49D}" name="Craig Best" initials="CB" userId="S::craig.best@manchester.ac.uk::163a6d7d-3d10-416f-afc1-5ab2487381a2" providerId="AD"/>
  <p188:author id="{45784A2E-2B25-7AD4-1C53-563CBA0C0F6D}" name="Christopher Cookson" initials="CC" userId="S::christopher.cookson@manchester.ac.uk::2a80ecf5-dd3f-450d-b036-43e7000978ed" providerId="AD"/>
  <p188:author id="{EA24F67E-F442-4FBC-7986-DA11E48D4E07}" name="Robert Webb" initials="RW" userId="S::robert.webb-2@manchester.ac.uk::67ea6c2a-22d8-4aa8-8b7e-6afee7c11a66" providerId="AD"/>
  <p188:author id="{9DFAC089-6305-BAFC-78DA-3AB9A96A175D}" name="Caroline Bowsher" initials="CB" userId="S::caroline.bowsher@manchester.ac.uk::3919152b-8efa-4827-b9a5-504286e4066c" providerId="AD"/>
  <p188:author id="{A0291D9A-566E-1DE9-87F4-0AA423DAA7AE}" name="Alexandra Nutter" initials="AN" userId="S::alexandra.nutter@manchester.ac.uk::134a29aa-a4e1-407f-ae94-4cf70ade37b9" providerId="AD"/>
  <p188:author id="{E6BA16B6-40B1-5FA8-623A-7AA03224377E}" name="Helen Davies" initials="HD" userId="S::Helen.Davies-2@manchester.ac.uk::d61c2313-9692-4339-b2f8-1106ffb68cd8" providerId="AD"/>
  <p188:author id="{E18DBEBB-3CC0-211F-E35E-F0DEFCD0568B}" name="Lynette Ravenscroft" initials="LR" userId="S::lynette.ravenscroft@manchester.ac.uk::2d69aa8e-ced3-4c7b-ae8b-277454df473a" providerId="AD"/>
  <p188:author id="{D69CA5CF-E93D-239D-2B14-EC42804D8263}" name="Ian Hutt" initials="" userId="S::Ian.Hutt@manchester.ac.uk::03931817-897b-4596-9f6e-ff49705b60ce" providerId="AD"/>
  <p188:author id="{A8AD25D8-A768-4CB8-C34B-436A1ED25749}" name="L Bond Sykes" initials="LBS" userId="L Bond Sykes" providerId="None"/>
  <p188:author id="{19F55DEB-AC73-BD0D-27AD-4802A3C49BF7}" name="Evelin Peil" initials="EP" userId="S::evelin.peil@manchester.ac.uk::4844a2d3-3884-44ef-929a-715b720c2068" providerId="AD"/>
  <p188:author id="{0D2E43FA-7595-0532-74BA-09D07DD9DA8C}" name="Ian Hutt" initials="IH" userId="S::ian.hutt@manchester.ac.uk::03931817-897b-4596-9f6e-ff49705b6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439"/>
    <a:srgbClr val="FFB1E2"/>
    <a:srgbClr val="FF4884"/>
    <a:srgbClr val="660099"/>
    <a:srgbClr val="35A198"/>
    <a:srgbClr val="929292"/>
    <a:srgbClr val="FF3300"/>
    <a:srgbClr val="DDD927"/>
    <a:srgbClr val="C0BC1E"/>
    <a:srgbClr val="B0AD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9B681-EE23-4529-A230-F3ACF43CBFEB}" v="5" dt="2025-07-01T11:58:23.687"/>
    <p1510:client id="{278E6150-74D1-FEDB-F01D-0441E7469B89}" v="90" dt="2025-07-01T11:59:00.025"/>
    <p1510:client id="{AF39E97B-E823-4FE8-B69A-1EED3CBD9867}" v="247" dt="2025-07-01T11:08:14.521"/>
    <p1510:client id="{C36364C3-A4B2-2A57-0EAE-41C63F154D85}" v="9" dt="2025-07-02T07:37:00.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omments/modernComment_114E_F7AFF21F.xml><?xml version="1.0" encoding="utf-8"?>
<p188:cmLst xmlns:a="http://schemas.openxmlformats.org/drawingml/2006/main" xmlns:r="http://schemas.openxmlformats.org/officeDocument/2006/relationships" xmlns:p188="http://schemas.microsoft.com/office/powerpoint/2018/8/main">
  <p188:cm id="{AC0ED4EE-8B9A-4695-8657-C57A510D2130}" authorId="{19F55DEB-AC73-BD0D-27AD-4802A3C49BF7}" status="resolved" created="2025-06-02T09:07:09.922">
    <pc:sldMkLst xmlns:pc="http://schemas.microsoft.com/office/powerpoint/2013/main/command">
      <pc:docMk/>
      <pc:sldMk cId="4155503135" sldId="4430"/>
    </pc:sldMkLst>
    <p188:txBody>
      <a:bodyPr/>
      <a:lstStyle/>
      <a:p>
        <a:r>
          <a:rPr lang="en-GB"/>
          <a:t>I would move this as first item-to start on a positive note ☺️ and as Caroline mentioned, we could list names of the courses that have gone live </a:t>
        </a:r>
      </a:p>
    </p188:txBody>
    <p188:extLst>
      <p:ext xmlns:p="http://schemas.openxmlformats.org/presentationml/2006/main" uri="{57CB4572-C831-44C2-8A1C-0ADB6CCDFE69}">
        <p223:reactions xmlns:p223="http://schemas.microsoft.com/office/powerpoint/2022/03/main">
          <p223:rxn type="👍">
            <p223:instance time="2025-06-04T08:28:07.077" authorId="{EA24F67E-F442-4FBC-7986-DA11E48D4E07}"/>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23C3F-55A0-4385-8A8E-DD97FCA5831C}" type="doc">
      <dgm:prSet loTypeId="urn:microsoft.com/office/officeart/2017/3/layout/HorizontalPathTimeline" loCatId="process" qsTypeId="urn:microsoft.com/office/officeart/2005/8/quickstyle/simple1" qsCatId="simple" csTypeId="urn:microsoft.com/office/officeart/2005/8/colors/colorful5" csCatId="colorful" phldr="1"/>
      <dgm:spPr/>
      <dgm:t>
        <a:bodyPr/>
        <a:lstStyle/>
        <a:p>
          <a:endParaRPr lang="en-US"/>
        </a:p>
      </dgm:t>
    </dgm:pt>
    <dgm:pt modelId="{C42B4727-B4D6-4A2E-A71E-EF153643C9AA}">
      <dgm:prSet/>
      <dgm:spPr/>
      <dgm:t>
        <a:bodyPr/>
        <a:lstStyle/>
        <a:p>
          <a:pPr>
            <a:defRPr b="1"/>
          </a:pPr>
          <a:r>
            <a:rPr lang="en-US"/>
            <a:t>June 2025</a:t>
          </a:r>
        </a:p>
      </dgm:t>
    </dgm:pt>
    <dgm:pt modelId="{CCE54643-3369-4072-AC9B-162686777B73}" type="parTrans" cxnId="{DB173C60-9542-44D9-9851-E8F7329887F7}">
      <dgm:prSet/>
      <dgm:spPr/>
      <dgm:t>
        <a:bodyPr/>
        <a:lstStyle/>
        <a:p>
          <a:endParaRPr lang="en-US"/>
        </a:p>
      </dgm:t>
    </dgm:pt>
    <dgm:pt modelId="{78D0E172-A648-4716-AC6E-3421283E9075}" type="sibTrans" cxnId="{DB173C60-9542-44D9-9851-E8F7329887F7}">
      <dgm:prSet/>
      <dgm:spPr/>
      <dgm:t>
        <a:bodyPr/>
        <a:lstStyle/>
        <a:p>
          <a:endParaRPr lang="en-US"/>
        </a:p>
      </dgm:t>
    </dgm:pt>
    <dgm:pt modelId="{D1F2AC36-A1E8-4834-9EC7-18CB79EAC28C}">
      <dgm:prSet/>
      <dgm:spPr/>
      <dgm:t>
        <a:bodyPr/>
        <a:lstStyle/>
        <a:p>
          <a:r>
            <a:rPr lang="en-US"/>
            <a:t>Semester 1 migrated</a:t>
          </a:r>
          <a:br>
            <a:rPr lang="en-US"/>
          </a:br>
          <a:r>
            <a:rPr lang="en-US"/>
            <a:t>(Completed June 2025)</a:t>
          </a:r>
        </a:p>
      </dgm:t>
    </dgm:pt>
    <dgm:pt modelId="{5A6712E7-2983-445A-9524-F6AE096E5DC6}" type="parTrans" cxnId="{D27AA425-A536-49A0-8270-FB0BDE263205}">
      <dgm:prSet/>
      <dgm:spPr/>
      <dgm:t>
        <a:bodyPr/>
        <a:lstStyle/>
        <a:p>
          <a:endParaRPr lang="en-US"/>
        </a:p>
      </dgm:t>
    </dgm:pt>
    <dgm:pt modelId="{56459543-8A46-4313-9AC7-2297B4A0EC0A}" type="sibTrans" cxnId="{D27AA425-A536-49A0-8270-FB0BDE263205}">
      <dgm:prSet/>
      <dgm:spPr/>
      <dgm:t>
        <a:bodyPr/>
        <a:lstStyle/>
        <a:p>
          <a:endParaRPr lang="en-US"/>
        </a:p>
      </dgm:t>
    </dgm:pt>
    <dgm:pt modelId="{6DCF92E4-F2AD-4123-83C5-CECA5F5F1156}">
      <dgm:prSet/>
      <dgm:spPr/>
      <dgm:t>
        <a:bodyPr/>
        <a:lstStyle/>
        <a:p>
          <a:pPr>
            <a:defRPr b="1"/>
          </a:pPr>
          <a:r>
            <a:rPr lang="en-US"/>
            <a:t>23 June</a:t>
          </a:r>
        </a:p>
      </dgm:t>
    </dgm:pt>
    <dgm:pt modelId="{3E320844-E07F-4181-BEAA-3E7564AF8631}" type="parTrans" cxnId="{7B20772B-21C0-4CA4-A1E8-576458A64473}">
      <dgm:prSet/>
      <dgm:spPr/>
      <dgm:t>
        <a:bodyPr/>
        <a:lstStyle/>
        <a:p>
          <a:endParaRPr lang="en-US"/>
        </a:p>
      </dgm:t>
    </dgm:pt>
    <dgm:pt modelId="{E3723505-C0A2-46BC-B38C-E852C5884B05}" type="sibTrans" cxnId="{7B20772B-21C0-4CA4-A1E8-576458A64473}">
      <dgm:prSet/>
      <dgm:spPr/>
      <dgm:t>
        <a:bodyPr/>
        <a:lstStyle/>
        <a:p>
          <a:endParaRPr lang="en-US"/>
        </a:p>
      </dgm:t>
    </dgm:pt>
    <dgm:pt modelId="{9AF172B0-5C10-4F59-ACCB-95196A64B59C}">
      <dgm:prSet/>
      <dgm:spPr/>
      <dgm:t>
        <a:bodyPr/>
        <a:lstStyle/>
        <a:p>
          <a:r>
            <a:rPr lang="en-US" dirty="0"/>
            <a:t>🔄 Migration of Sem 2 / Whole Year / Community spaces underway</a:t>
          </a:r>
          <a:br>
            <a:rPr lang="en-US" dirty="0"/>
          </a:br>
          <a:r>
            <a:rPr lang="en-US" dirty="0"/>
            <a:t>(Started w/c 23rd June)</a:t>
          </a:r>
        </a:p>
      </dgm:t>
    </dgm:pt>
    <dgm:pt modelId="{D68EB56F-142D-40B3-BDD2-8100324BD8B7}" type="parTrans" cxnId="{590BC02F-885C-4AC7-83A1-8C34417507E2}">
      <dgm:prSet/>
      <dgm:spPr/>
      <dgm:t>
        <a:bodyPr/>
        <a:lstStyle/>
        <a:p>
          <a:endParaRPr lang="en-US"/>
        </a:p>
      </dgm:t>
    </dgm:pt>
    <dgm:pt modelId="{E0C6D5FF-481A-4C4F-A4E2-84810AD4F923}" type="sibTrans" cxnId="{590BC02F-885C-4AC7-83A1-8C34417507E2}">
      <dgm:prSet/>
      <dgm:spPr/>
      <dgm:t>
        <a:bodyPr/>
        <a:lstStyle/>
        <a:p>
          <a:endParaRPr lang="en-US"/>
        </a:p>
      </dgm:t>
    </dgm:pt>
    <dgm:pt modelId="{4701F936-98E7-4F8C-BB2A-E1F0501EB12B}">
      <dgm:prSet/>
      <dgm:spPr/>
      <dgm:t>
        <a:bodyPr/>
        <a:lstStyle/>
        <a:p>
          <a:pPr>
            <a:defRPr b="1"/>
          </a:pPr>
          <a:r>
            <a:rPr lang="en-US"/>
            <a:t>Early-Mid July</a:t>
          </a:r>
        </a:p>
      </dgm:t>
    </dgm:pt>
    <dgm:pt modelId="{871AE20A-2934-4685-ABAD-D8BEB75461A3}" type="parTrans" cxnId="{9132F5B2-9F38-4B1F-8D29-16B79C1FD053}">
      <dgm:prSet/>
      <dgm:spPr/>
      <dgm:t>
        <a:bodyPr/>
        <a:lstStyle/>
        <a:p>
          <a:endParaRPr lang="en-US"/>
        </a:p>
      </dgm:t>
    </dgm:pt>
    <dgm:pt modelId="{03273675-4B5C-4E00-96C6-AE9830B09ACC}" type="sibTrans" cxnId="{9132F5B2-9F38-4B1F-8D29-16B79C1FD053}">
      <dgm:prSet/>
      <dgm:spPr/>
      <dgm:t>
        <a:bodyPr/>
        <a:lstStyle/>
        <a:p>
          <a:endParaRPr lang="en-US"/>
        </a:p>
      </dgm:t>
    </dgm:pt>
    <dgm:pt modelId="{0269331A-28FD-4B36-A354-E7A12E656A1A}">
      <dgm:prSet/>
      <dgm:spPr/>
      <dgm:t>
        <a:bodyPr/>
        <a:lstStyle/>
        <a:p>
          <a:r>
            <a:rPr lang="en-US"/>
            <a:t>Access to remaining migrated courses</a:t>
          </a:r>
        </a:p>
      </dgm:t>
    </dgm:pt>
    <dgm:pt modelId="{647B80C3-2A2B-4030-8094-02236DFB9D5E}" type="parTrans" cxnId="{22EBF75D-EECB-484B-9188-DED8F0233EB4}">
      <dgm:prSet/>
      <dgm:spPr/>
      <dgm:t>
        <a:bodyPr/>
        <a:lstStyle/>
        <a:p>
          <a:endParaRPr lang="en-US"/>
        </a:p>
      </dgm:t>
    </dgm:pt>
    <dgm:pt modelId="{CB825728-2A46-4F34-842D-7365CC1946EB}" type="sibTrans" cxnId="{22EBF75D-EECB-484B-9188-DED8F0233EB4}">
      <dgm:prSet/>
      <dgm:spPr/>
      <dgm:t>
        <a:bodyPr/>
        <a:lstStyle/>
        <a:p>
          <a:endParaRPr lang="en-US"/>
        </a:p>
      </dgm:t>
    </dgm:pt>
    <dgm:pt modelId="{47640990-BE6B-4ED9-A1DA-EF4111F5E104}" type="pres">
      <dgm:prSet presAssocID="{E0823C3F-55A0-4385-8A8E-DD97FCA5831C}" presName="root" presStyleCnt="0">
        <dgm:presLayoutVars>
          <dgm:chMax/>
          <dgm:chPref/>
          <dgm:animLvl val="lvl"/>
        </dgm:presLayoutVars>
      </dgm:prSet>
      <dgm:spPr/>
    </dgm:pt>
    <dgm:pt modelId="{7208F439-7BF9-4D36-BF64-4CA1B2CC5F75}" type="pres">
      <dgm:prSet presAssocID="{E0823C3F-55A0-4385-8A8E-DD97FCA5831C}" presName="divider" presStyleLbl="node1" presStyleIdx="0" presStyleCnt="1"/>
      <dgm:spPr/>
    </dgm:pt>
    <dgm:pt modelId="{F0FED4DC-A1AE-4217-B05B-FBEB87C8ED6E}" type="pres">
      <dgm:prSet presAssocID="{E0823C3F-55A0-4385-8A8E-DD97FCA5831C}" presName="nodes" presStyleCnt="0">
        <dgm:presLayoutVars>
          <dgm:chMax/>
          <dgm:chPref/>
          <dgm:animLvl val="lvl"/>
        </dgm:presLayoutVars>
      </dgm:prSet>
      <dgm:spPr/>
    </dgm:pt>
    <dgm:pt modelId="{6CB78948-EBFE-4DFB-ABF3-940A1C1383DD}" type="pres">
      <dgm:prSet presAssocID="{C42B4727-B4D6-4A2E-A71E-EF153643C9AA}" presName="composite" presStyleCnt="0"/>
      <dgm:spPr/>
    </dgm:pt>
    <dgm:pt modelId="{A091FE32-A06A-4B5F-B031-9D17F81AE34B}" type="pres">
      <dgm:prSet presAssocID="{C42B4727-B4D6-4A2E-A71E-EF153643C9AA}" presName="L1TextContainer" presStyleLbl="revTx" presStyleIdx="0" presStyleCnt="3">
        <dgm:presLayoutVars>
          <dgm:chMax val="1"/>
          <dgm:chPref val="1"/>
          <dgm:bulletEnabled val="1"/>
        </dgm:presLayoutVars>
      </dgm:prSet>
      <dgm:spPr/>
    </dgm:pt>
    <dgm:pt modelId="{AB0D1693-26DA-453D-A8E9-4D00EA48DBEE}" type="pres">
      <dgm:prSet presAssocID="{C42B4727-B4D6-4A2E-A71E-EF153643C9AA}" presName="L2TextContainerWrapper" presStyleCnt="0">
        <dgm:presLayoutVars>
          <dgm:chMax val="0"/>
          <dgm:chPref val="0"/>
          <dgm:bulletEnabled val="1"/>
        </dgm:presLayoutVars>
      </dgm:prSet>
      <dgm:spPr/>
    </dgm:pt>
    <dgm:pt modelId="{FAABF783-04AE-41AD-929D-2E6EB1435904}" type="pres">
      <dgm:prSet presAssocID="{C42B4727-B4D6-4A2E-A71E-EF153643C9AA}" presName="L2TextContainer" presStyleLbl="bgAccFollowNode1" presStyleIdx="0" presStyleCnt="3"/>
      <dgm:spPr/>
    </dgm:pt>
    <dgm:pt modelId="{DEA495A3-580D-4E4C-B74D-1838443B10D9}" type="pres">
      <dgm:prSet presAssocID="{C42B4727-B4D6-4A2E-A71E-EF153643C9AA}" presName="FlexibleEmptyPlaceHolder" presStyleCnt="0"/>
      <dgm:spPr/>
    </dgm:pt>
    <dgm:pt modelId="{B0F0B069-CCBA-4D54-B237-6B835C6F3C96}" type="pres">
      <dgm:prSet presAssocID="{C42B4727-B4D6-4A2E-A71E-EF153643C9AA}" presName="ConnectLine" presStyleLbl="alignNode1" presStyleIdx="0" presStyleCnt="3"/>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A2AA843F-8853-46A4-AD29-D03308541539}" type="pres">
      <dgm:prSet presAssocID="{C42B4727-B4D6-4A2E-A71E-EF153643C9AA}" presName="ConnectorPoint" presStyleLbl="fgAcc1" presStyleIdx="0" presStyleCnt="3"/>
      <dgm:spPr>
        <a:solidFill>
          <a:schemeClr val="lt1">
            <a:alpha val="90000"/>
            <a:hueOff val="0"/>
            <a:satOff val="0"/>
            <a:lumOff val="0"/>
            <a:alphaOff val="0"/>
          </a:schemeClr>
        </a:solidFill>
        <a:ln w="19050" cap="flat" cmpd="sng" algn="ctr">
          <a:noFill/>
          <a:prstDash val="solid"/>
          <a:miter lim="800000"/>
        </a:ln>
        <a:effectLst/>
      </dgm:spPr>
    </dgm:pt>
    <dgm:pt modelId="{7C14E0CF-E56A-4A15-A315-BA2EE3D7ED24}" type="pres">
      <dgm:prSet presAssocID="{C42B4727-B4D6-4A2E-A71E-EF153643C9AA}" presName="EmptyPlaceHolder" presStyleCnt="0"/>
      <dgm:spPr/>
    </dgm:pt>
    <dgm:pt modelId="{D026A12E-1ABA-4048-859F-167023772DAB}" type="pres">
      <dgm:prSet presAssocID="{78D0E172-A648-4716-AC6E-3421283E9075}" presName="spaceBetweenRectangles" presStyleCnt="0"/>
      <dgm:spPr/>
    </dgm:pt>
    <dgm:pt modelId="{79A363B4-7EFF-490D-954E-0D23BE55C5B5}" type="pres">
      <dgm:prSet presAssocID="{6DCF92E4-F2AD-4123-83C5-CECA5F5F1156}" presName="composite" presStyleCnt="0"/>
      <dgm:spPr/>
    </dgm:pt>
    <dgm:pt modelId="{5833D6A1-B019-4601-B416-77ADC7287EA6}" type="pres">
      <dgm:prSet presAssocID="{6DCF92E4-F2AD-4123-83C5-CECA5F5F1156}" presName="L1TextContainer" presStyleLbl="revTx" presStyleIdx="1" presStyleCnt="3">
        <dgm:presLayoutVars>
          <dgm:chMax val="1"/>
          <dgm:chPref val="1"/>
          <dgm:bulletEnabled val="1"/>
        </dgm:presLayoutVars>
      </dgm:prSet>
      <dgm:spPr/>
    </dgm:pt>
    <dgm:pt modelId="{C38381B0-4B21-4643-A6B9-D8F4DC1B9FFB}" type="pres">
      <dgm:prSet presAssocID="{6DCF92E4-F2AD-4123-83C5-CECA5F5F1156}" presName="L2TextContainerWrapper" presStyleCnt="0">
        <dgm:presLayoutVars>
          <dgm:chMax val="0"/>
          <dgm:chPref val="0"/>
          <dgm:bulletEnabled val="1"/>
        </dgm:presLayoutVars>
      </dgm:prSet>
      <dgm:spPr/>
    </dgm:pt>
    <dgm:pt modelId="{4EA31FC8-029A-4831-8809-3362FD4C8B9F}" type="pres">
      <dgm:prSet presAssocID="{6DCF92E4-F2AD-4123-83C5-CECA5F5F1156}" presName="L2TextContainer" presStyleLbl="bgAccFollowNode1" presStyleIdx="1" presStyleCnt="3"/>
      <dgm:spPr/>
    </dgm:pt>
    <dgm:pt modelId="{E0C085CF-D36B-48A7-A755-8EB29780DC79}" type="pres">
      <dgm:prSet presAssocID="{6DCF92E4-F2AD-4123-83C5-CECA5F5F1156}" presName="FlexibleEmptyPlaceHolder" presStyleCnt="0"/>
      <dgm:spPr/>
    </dgm:pt>
    <dgm:pt modelId="{6ACE6D80-71CE-4D88-8AF0-322DC15502B6}" type="pres">
      <dgm:prSet presAssocID="{6DCF92E4-F2AD-4123-83C5-CECA5F5F1156}" presName="ConnectLine" presStyleLbl="alignNode1" presStyleIdx="1" presStyleCnt="3"/>
      <dgm:spPr>
        <a:solidFill>
          <a:schemeClr val="accent5">
            <a:hueOff val="-6076075"/>
            <a:satOff val="-413"/>
            <a:lumOff val="981"/>
            <a:alphaOff val="0"/>
          </a:schemeClr>
        </a:solidFill>
        <a:ln w="6350" cap="flat" cmpd="sng" algn="ctr">
          <a:solidFill>
            <a:schemeClr val="accent5">
              <a:hueOff val="-6076075"/>
              <a:satOff val="-413"/>
              <a:lumOff val="981"/>
              <a:alphaOff val="0"/>
            </a:schemeClr>
          </a:solidFill>
          <a:prstDash val="dash"/>
          <a:miter lim="800000"/>
        </a:ln>
        <a:effectLst/>
      </dgm:spPr>
    </dgm:pt>
    <dgm:pt modelId="{259744F9-2DC7-4047-8695-E16325E77633}" type="pres">
      <dgm:prSet presAssocID="{6DCF92E4-F2AD-4123-83C5-CECA5F5F1156}" presName="ConnectorPoint"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D965ED4A-E76B-4920-8D0E-6841F75A3763}" type="pres">
      <dgm:prSet presAssocID="{6DCF92E4-F2AD-4123-83C5-CECA5F5F1156}" presName="EmptyPlaceHolder" presStyleCnt="0"/>
      <dgm:spPr/>
    </dgm:pt>
    <dgm:pt modelId="{B4A565DD-73E2-4AD6-88C8-2ACF032A23FB}" type="pres">
      <dgm:prSet presAssocID="{E3723505-C0A2-46BC-B38C-E852C5884B05}" presName="spaceBetweenRectangles" presStyleCnt="0"/>
      <dgm:spPr/>
    </dgm:pt>
    <dgm:pt modelId="{A613A3E2-58CA-4720-AE47-F635D4C9158A}" type="pres">
      <dgm:prSet presAssocID="{4701F936-98E7-4F8C-BB2A-E1F0501EB12B}" presName="composite" presStyleCnt="0"/>
      <dgm:spPr/>
    </dgm:pt>
    <dgm:pt modelId="{98218AEB-C442-4B87-A866-2A4F12EEF354}" type="pres">
      <dgm:prSet presAssocID="{4701F936-98E7-4F8C-BB2A-E1F0501EB12B}" presName="L1TextContainer" presStyleLbl="revTx" presStyleIdx="2" presStyleCnt="3">
        <dgm:presLayoutVars>
          <dgm:chMax val="1"/>
          <dgm:chPref val="1"/>
          <dgm:bulletEnabled val="1"/>
        </dgm:presLayoutVars>
      </dgm:prSet>
      <dgm:spPr/>
    </dgm:pt>
    <dgm:pt modelId="{EAA9BF77-BA69-42CE-B4F6-29F17336EBD3}" type="pres">
      <dgm:prSet presAssocID="{4701F936-98E7-4F8C-BB2A-E1F0501EB12B}" presName="L2TextContainerWrapper" presStyleCnt="0">
        <dgm:presLayoutVars>
          <dgm:chMax val="0"/>
          <dgm:chPref val="0"/>
          <dgm:bulletEnabled val="1"/>
        </dgm:presLayoutVars>
      </dgm:prSet>
      <dgm:spPr/>
    </dgm:pt>
    <dgm:pt modelId="{B9EE039D-C285-4745-AD5B-8327AB38BE07}" type="pres">
      <dgm:prSet presAssocID="{4701F936-98E7-4F8C-BB2A-E1F0501EB12B}" presName="L2TextContainer" presStyleLbl="bgAccFollowNode1" presStyleIdx="2" presStyleCnt="3"/>
      <dgm:spPr/>
    </dgm:pt>
    <dgm:pt modelId="{46ECA35C-F5C8-470D-A75A-4A11C9225423}" type="pres">
      <dgm:prSet presAssocID="{4701F936-98E7-4F8C-BB2A-E1F0501EB12B}" presName="FlexibleEmptyPlaceHolder" presStyleCnt="0"/>
      <dgm:spPr/>
    </dgm:pt>
    <dgm:pt modelId="{2AD5824B-90A5-442C-9952-96B657E5448D}" type="pres">
      <dgm:prSet presAssocID="{4701F936-98E7-4F8C-BB2A-E1F0501EB12B}" presName="ConnectLine" presStyleLbl="alignNode1" presStyleIdx="2" presStyleCnt="3"/>
      <dgm:spPr>
        <a:solidFill>
          <a:schemeClr val="accent5">
            <a:hueOff val="-12152150"/>
            <a:satOff val="-826"/>
            <a:lumOff val="1961"/>
            <a:alphaOff val="0"/>
          </a:schemeClr>
        </a:solidFill>
        <a:ln w="6350" cap="flat" cmpd="sng" algn="ctr">
          <a:solidFill>
            <a:schemeClr val="accent5">
              <a:hueOff val="-12152150"/>
              <a:satOff val="-826"/>
              <a:lumOff val="1961"/>
              <a:alphaOff val="0"/>
            </a:schemeClr>
          </a:solidFill>
          <a:prstDash val="dash"/>
          <a:miter lim="800000"/>
        </a:ln>
        <a:effectLst/>
      </dgm:spPr>
    </dgm:pt>
    <dgm:pt modelId="{C815E8B5-971B-4E07-8811-208AE28ED6CD}" type="pres">
      <dgm:prSet presAssocID="{4701F936-98E7-4F8C-BB2A-E1F0501EB12B}" presName="ConnectorPoint"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8B4A5146-38F2-405D-B2D5-EAC76F7CDA3A}" type="pres">
      <dgm:prSet presAssocID="{4701F936-98E7-4F8C-BB2A-E1F0501EB12B}" presName="EmptyPlaceHolder" presStyleCnt="0"/>
      <dgm:spPr/>
    </dgm:pt>
  </dgm:ptLst>
  <dgm:cxnLst>
    <dgm:cxn modelId="{E34B7515-CF11-4524-91E6-95FE23CFBB1B}" type="presOf" srcId="{E0823C3F-55A0-4385-8A8E-DD97FCA5831C}" destId="{47640990-BE6B-4ED9-A1DA-EF4111F5E104}" srcOrd="0" destOrd="0" presId="urn:microsoft.com/office/officeart/2017/3/layout/HorizontalPathTimeline"/>
    <dgm:cxn modelId="{0F318519-8CFF-41AB-A46E-CBB3BFC45A44}" type="presOf" srcId="{0269331A-28FD-4B36-A354-E7A12E656A1A}" destId="{B9EE039D-C285-4745-AD5B-8327AB38BE07}" srcOrd="0" destOrd="0" presId="urn:microsoft.com/office/officeart/2017/3/layout/HorizontalPathTimeline"/>
    <dgm:cxn modelId="{C3EE9924-84E0-4C1E-A41F-661EF827A85A}" type="presOf" srcId="{4701F936-98E7-4F8C-BB2A-E1F0501EB12B}" destId="{98218AEB-C442-4B87-A866-2A4F12EEF354}" srcOrd="0" destOrd="0" presId="urn:microsoft.com/office/officeart/2017/3/layout/HorizontalPathTimeline"/>
    <dgm:cxn modelId="{D27AA425-A536-49A0-8270-FB0BDE263205}" srcId="{C42B4727-B4D6-4A2E-A71E-EF153643C9AA}" destId="{D1F2AC36-A1E8-4834-9EC7-18CB79EAC28C}" srcOrd="0" destOrd="0" parTransId="{5A6712E7-2983-445A-9524-F6AE096E5DC6}" sibTransId="{56459543-8A46-4313-9AC7-2297B4A0EC0A}"/>
    <dgm:cxn modelId="{7B20772B-21C0-4CA4-A1E8-576458A64473}" srcId="{E0823C3F-55A0-4385-8A8E-DD97FCA5831C}" destId="{6DCF92E4-F2AD-4123-83C5-CECA5F5F1156}" srcOrd="1" destOrd="0" parTransId="{3E320844-E07F-4181-BEAA-3E7564AF8631}" sibTransId="{E3723505-C0A2-46BC-B38C-E852C5884B05}"/>
    <dgm:cxn modelId="{590BC02F-885C-4AC7-83A1-8C34417507E2}" srcId="{6DCF92E4-F2AD-4123-83C5-CECA5F5F1156}" destId="{9AF172B0-5C10-4F59-ACCB-95196A64B59C}" srcOrd="0" destOrd="0" parTransId="{D68EB56F-142D-40B3-BDD2-8100324BD8B7}" sibTransId="{E0C6D5FF-481A-4C4F-A4E2-84810AD4F923}"/>
    <dgm:cxn modelId="{5361D735-83B7-4177-9286-229FA1DAA64D}" type="presOf" srcId="{D1F2AC36-A1E8-4834-9EC7-18CB79EAC28C}" destId="{FAABF783-04AE-41AD-929D-2E6EB1435904}" srcOrd="0" destOrd="0" presId="urn:microsoft.com/office/officeart/2017/3/layout/HorizontalPathTimeline"/>
    <dgm:cxn modelId="{22EBF75D-EECB-484B-9188-DED8F0233EB4}" srcId="{4701F936-98E7-4F8C-BB2A-E1F0501EB12B}" destId="{0269331A-28FD-4B36-A354-E7A12E656A1A}" srcOrd="0" destOrd="0" parTransId="{647B80C3-2A2B-4030-8094-02236DFB9D5E}" sibTransId="{CB825728-2A46-4F34-842D-7365CC1946EB}"/>
    <dgm:cxn modelId="{DB173C60-9542-44D9-9851-E8F7329887F7}" srcId="{E0823C3F-55A0-4385-8A8E-DD97FCA5831C}" destId="{C42B4727-B4D6-4A2E-A71E-EF153643C9AA}" srcOrd="0" destOrd="0" parTransId="{CCE54643-3369-4072-AC9B-162686777B73}" sibTransId="{78D0E172-A648-4716-AC6E-3421283E9075}"/>
    <dgm:cxn modelId="{D4FB1443-A14F-41A1-9D9A-9077209C2355}" type="presOf" srcId="{9AF172B0-5C10-4F59-ACCB-95196A64B59C}" destId="{4EA31FC8-029A-4831-8809-3362FD4C8B9F}" srcOrd="0" destOrd="0" presId="urn:microsoft.com/office/officeart/2017/3/layout/HorizontalPathTimeline"/>
    <dgm:cxn modelId="{9132F5B2-9F38-4B1F-8D29-16B79C1FD053}" srcId="{E0823C3F-55A0-4385-8A8E-DD97FCA5831C}" destId="{4701F936-98E7-4F8C-BB2A-E1F0501EB12B}" srcOrd="2" destOrd="0" parTransId="{871AE20A-2934-4685-ABAD-D8BEB75461A3}" sibTransId="{03273675-4B5C-4E00-96C6-AE9830B09ACC}"/>
    <dgm:cxn modelId="{55FDBDBD-074C-4815-B260-E5FB523820A9}" type="presOf" srcId="{6DCF92E4-F2AD-4123-83C5-CECA5F5F1156}" destId="{5833D6A1-B019-4601-B416-77ADC7287EA6}" srcOrd="0" destOrd="0" presId="urn:microsoft.com/office/officeart/2017/3/layout/HorizontalPathTimeline"/>
    <dgm:cxn modelId="{B75B18F4-365D-46A3-893B-8C1432550ABC}" type="presOf" srcId="{C42B4727-B4D6-4A2E-A71E-EF153643C9AA}" destId="{A091FE32-A06A-4B5F-B031-9D17F81AE34B}" srcOrd="0" destOrd="0" presId="urn:microsoft.com/office/officeart/2017/3/layout/HorizontalPathTimeline"/>
    <dgm:cxn modelId="{161CE6AD-C914-4414-AC5E-10530BE0702A}" type="presParOf" srcId="{47640990-BE6B-4ED9-A1DA-EF4111F5E104}" destId="{7208F439-7BF9-4D36-BF64-4CA1B2CC5F75}" srcOrd="0" destOrd="0" presId="urn:microsoft.com/office/officeart/2017/3/layout/HorizontalPathTimeline"/>
    <dgm:cxn modelId="{C6B09DCA-91B1-4181-A42D-8FFAEB9C118A}" type="presParOf" srcId="{47640990-BE6B-4ED9-A1DA-EF4111F5E104}" destId="{F0FED4DC-A1AE-4217-B05B-FBEB87C8ED6E}" srcOrd="1" destOrd="0" presId="urn:microsoft.com/office/officeart/2017/3/layout/HorizontalPathTimeline"/>
    <dgm:cxn modelId="{34D23459-AA93-4D96-AC9B-564FB3304119}" type="presParOf" srcId="{F0FED4DC-A1AE-4217-B05B-FBEB87C8ED6E}" destId="{6CB78948-EBFE-4DFB-ABF3-940A1C1383DD}" srcOrd="0" destOrd="0" presId="urn:microsoft.com/office/officeart/2017/3/layout/HorizontalPathTimeline"/>
    <dgm:cxn modelId="{D1B5FD84-CA56-49BC-AA93-1BA6CBBD4675}" type="presParOf" srcId="{6CB78948-EBFE-4DFB-ABF3-940A1C1383DD}" destId="{A091FE32-A06A-4B5F-B031-9D17F81AE34B}" srcOrd="0" destOrd="0" presId="urn:microsoft.com/office/officeart/2017/3/layout/HorizontalPathTimeline"/>
    <dgm:cxn modelId="{0E0A30FD-DA85-42C9-A6CD-B639F0FCC18F}" type="presParOf" srcId="{6CB78948-EBFE-4DFB-ABF3-940A1C1383DD}" destId="{AB0D1693-26DA-453D-A8E9-4D00EA48DBEE}" srcOrd="1" destOrd="0" presId="urn:microsoft.com/office/officeart/2017/3/layout/HorizontalPathTimeline"/>
    <dgm:cxn modelId="{4046777D-D3B9-4CA2-BB99-E8F696898EBF}" type="presParOf" srcId="{AB0D1693-26DA-453D-A8E9-4D00EA48DBEE}" destId="{FAABF783-04AE-41AD-929D-2E6EB1435904}" srcOrd="0" destOrd="0" presId="urn:microsoft.com/office/officeart/2017/3/layout/HorizontalPathTimeline"/>
    <dgm:cxn modelId="{E6AB4920-FB84-488F-A66F-F61F6FA68350}" type="presParOf" srcId="{AB0D1693-26DA-453D-A8E9-4D00EA48DBEE}" destId="{DEA495A3-580D-4E4C-B74D-1838443B10D9}" srcOrd="1" destOrd="0" presId="urn:microsoft.com/office/officeart/2017/3/layout/HorizontalPathTimeline"/>
    <dgm:cxn modelId="{4C05221F-23B4-4BE3-B983-0CF1F25E8488}" type="presParOf" srcId="{6CB78948-EBFE-4DFB-ABF3-940A1C1383DD}" destId="{B0F0B069-CCBA-4D54-B237-6B835C6F3C96}" srcOrd="2" destOrd="0" presId="urn:microsoft.com/office/officeart/2017/3/layout/HorizontalPathTimeline"/>
    <dgm:cxn modelId="{B1E48FFD-AB23-4B9E-B296-464BC2A3E828}" type="presParOf" srcId="{6CB78948-EBFE-4DFB-ABF3-940A1C1383DD}" destId="{A2AA843F-8853-46A4-AD29-D03308541539}" srcOrd="3" destOrd="0" presId="urn:microsoft.com/office/officeart/2017/3/layout/HorizontalPathTimeline"/>
    <dgm:cxn modelId="{C7EB00CB-64A4-4217-8D8B-D4CCAA8894ED}" type="presParOf" srcId="{6CB78948-EBFE-4DFB-ABF3-940A1C1383DD}" destId="{7C14E0CF-E56A-4A15-A315-BA2EE3D7ED24}" srcOrd="4" destOrd="0" presId="urn:microsoft.com/office/officeart/2017/3/layout/HorizontalPathTimeline"/>
    <dgm:cxn modelId="{A59D97D4-E030-456D-AF27-1A8531234963}" type="presParOf" srcId="{F0FED4DC-A1AE-4217-B05B-FBEB87C8ED6E}" destId="{D026A12E-1ABA-4048-859F-167023772DAB}" srcOrd="1" destOrd="0" presId="urn:microsoft.com/office/officeart/2017/3/layout/HorizontalPathTimeline"/>
    <dgm:cxn modelId="{134F98F7-E068-4C14-A80B-A88E83197F7A}" type="presParOf" srcId="{F0FED4DC-A1AE-4217-B05B-FBEB87C8ED6E}" destId="{79A363B4-7EFF-490D-954E-0D23BE55C5B5}" srcOrd="2" destOrd="0" presId="urn:microsoft.com/office/officeart/2017/3/layout/HorizontalPathTimeline"/>
    <dgm:cxn modelId="{AE23B5EA-5741-4339-B894-1B95076A4EFC}" type="presParOf" srcId="{79A363B4-7EFF-490D-954E-0D23BE55C5B5}" destId="{5833D6A1-B019-4601-B416-77ADC7287EA6}" srcOrd="0" destOrd="0" presId="urn:microsoft.com/office/officeart/2017/3/layout/HorizontalPathTimeline"/>
    <dgm:cxn modelId="{5BAB739A-3C46-4657-AD38-953E2B7EC5D9}" type="presParOf" srcId="{79A363B4-7EFF-490D-954E-0D23BE55C5B5}" destId="{C38381B0-4B21-4643-A6B9-D8F4DC1B9FFB}" srcOrd="1" destOrd="0" presId="urn:microsoft.com/office/officeart/2017/3/layout/HorizontalPathTimeline"/>
    <dgm:cxn modelId="{12FAD731-2B97-4DD9-A15A-C78D71159C7F}" type="presParOf" srcId="{C38381B0-4B21-4643-A6B9-D8F4DC1B9FFB}" destId="{4EA31FC8-029A-4831-8809-3362FD4C8B9F}" srcOrd="0" destOrd="0" presId="urn:microsoft.com/office/officeart/2017/3/layout/HorizontalPathTimeline"/>
    <dgm:cxn modelId="{8D85C64F-36A2-498A-93F5-D11CE67F05C7}" type="presParOf" srcId="{C38381B0-4B21-4643-A6B9-D8F4DC1B9FFB}" destId="{E0C085CF-D36B-48A7-A755-8EB29780DC79}" srcOrd="1" destOrd="0" presId="urn:microsoft.com/office/officeart/2017/3/layout/HorizontalPathTimeline"/>
    <dgm:cxn modelId="{07730AB6-F130-4D0F-B23C-4B1A7006AE09}" type="presParOf" srcId="{79A363B4-7EFF-490D-954E-0D23BE55C5B5}" destId="{6ACE6D80-71CE-4D88-8AF0-322DC15502B6}" srcOrd="2" destOrd="0" presId="urn:microsoft.com/office/officeart/2017/3/layout/HorizontalPathTimeline"/>
    <dgm:cxn modelId="{87E46ED5-A6D1-4871-8709-041A2F0900D6}" type="presParOf" srcId="{79A363B4-7EFF-490D-954E-0D23BE55C5B5}" destId="{259744F9-2DC7-4047-8695-E16325E77633}" srcOrd="3" destOrd="0" presId="urn:microsoft.com/office/officeart/2017/3/layout/HorizontalPathTimeline"/>
    <dgm:cxn modelId="{CA8B0FCB-85BC-4E63-BC04-D0C209444366}" type="presParOf" srcId="{79A363B4-7EFF-490D-954E-0D23BE55C5B5}" destId="{D965ED4A-E76B-4920-8D0E-6841F75A3763}" srcOrd="4" destOrd="0" presId="urn:microsoft.com/office/officeart/2017/3/layout/HorizontalPathTimeline"/>
    <dgm:cxn modelId="{DC084FB1-46F2-43E4-91C2-FF47E75D63D1}" type="presParOf" srcId="{F0FED4DC-A1AE-4217-B05B-FBEB87C8ED6E}" destId="{B4A565DD-73E2-4AD6-88C8-2ACF032A23FB}" srcOrd="3" destOrd="0" presId="urn:microsoft.com/office/officeart/2017/3/layout/HorizontalPathTimeline"/>
    <dgm:cxn modelId="{71A8F78B-0392-4663-B0FB-CBE4C5536A5C}" type="presParOf" srcId="{F0FED4DC-A1AE-4217-B05B-FBEB87C8ED6E}" destId="{A613A3E2-58CA-4720-AE47-F635D4C9158A}" srcOrd="4" destOrd="0" presId="urn:microsoft.com/office/officeart/2017/3/layout/HorizontalPathTimeline"/>
    <dgm:cxn modelId="{33D23CB1-C801-4191-A6B1-BDB7CECFC672}" type="presParOf" srcId="{A613A3E2-58CA-4720-AE47-F635D4C9158A}" destId="{98218AEB-C442-4B87-A866-2A4F12EEF354}" srcOrd="0" destOrd="0" presId="urn:microsoft.com/office/officeart/2017/3/layout/HorizontalPathTimeline"/>
    <dgm:cxn modelId="{B82C6D1C-EE2B-474D-8BBB-AD1EA6B9A465}" type="presParOf" srcId="{A613A3E2-58CA-4720-AE47-F635D4C9158A}" destId="{EAA9BF77-BA69-42CE-B4F6-29F17336EBD3}" srcOrd="1" destOrd="0" presId="urn:microsoft.com/office/officeart/2017/3/layout/HorizontalPathTimeline"/>
    <dgm:cxn modelId="{6BBF8FB2-1504-48BC-8FEB-6AF6E45C1544}" type="presParOf" srcId="{EAA9BF77-BA69-42CE-B4F6-29F17336EBD3}" destId="{B9EE039D-C285-4745-AD5B-8327AB38BE07}" srcOrd="0" destOrd="0" presId="urn:microsoft.com/office/officeart/2017/3/layout/HorizontalPathTimeline"/>
    <dgm:cxn modelId="{B582E252-DDB1-4811-8ECD-47F6D7BD2FD9}" type="presParOf" srcId="{EAA9BF77-BA69-42CE-B4F6-29F17336EBD3}" destId="{46ECA35C-F5C8-470D-A75A-4A11C9225423}" srcOrd="1" destOrd="0" presId="urn:microsoft.com/office/officeart/2017/3/layout/HorizontalPathTimeline"/>
    <dgm:cxn modelId="{C20F1E6F-DEAE-4C5E-97C2-EBB54D0D7FFE}" type="presParOf" srcId="{A613A3E2-58CA-4720-AE47-F635D4C9158A}" destId="{2AD5824B-90A5-442C-9952-96B657E5448D}" srcOrd="2" destOrd="0" presId="urn:microsoft.com/office/officeart/2017/3/layout/HorizontalPathTimeline"/>
    <dgm:cxn modelId="{FFB4A25C-C90C-4548-9AA7-9A655A7EA6C0}" type="presParOf" srcId="{A613A3E2-58CA-4720-AE47-F635D4C9158A}" destId="{C815E8B5-971B-4E07-8811-208AE28ED6CD}" srcOrd="3" destOrd="0" presId="urn:microsoft.com/office/officeart/2017/3/layout/HorizontalPathTimeline"/>
    <dgm:cxn modelId="{D3B0554C-2149-42AF-AEA7-532CD358FF46}" type="presParOf" srcId="{A613A3E2-58CA-4720-AE47-F635D4C9158A}" destId="{8B4A5146-38F2-405D-B2D5-EAC76F7CDA3A}"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FE32-A06A-4B5F-B031-9D17F81AE34B}">
      <dsp:nvSpPr>
        <dsp:cNvPr id="0" name=""/>
        <dsp:cNvSpPr/>
      </dsp:nvSpPr>
      <dsp:spPr>
        <a:xfrm>
          <a:off x="390183" y="2305363"/>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June 2025</a:t>
          </a:r>
        </a:p>
      </dsp:txBody>
      <dsp:txXfrm>
        <a:off x="390183" y="2305363"/>
        <a:ext cx="3121470" cy="485113"/>
      </dsp:txXfrm>
    </dsp:sp>
    <dsp:sp modelId="{7208F439-7BF9-4D36-BF64-4CA1B2CC5F75}">
      <dsp:nvSpPr>
        <dsp:cNvPr id="0" name=""/>
        <dsp:cNvSpPr/>
      </dsp:nvSpPr>
      <dsp:spPr>
        <a:xfrm>
          <a:off x="0" y="2060659"/>
          <a:ext cx="7803677" cy="17172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BF783-04AE-41AD-929D-2E6EB1435904}">
      <dsp:nvSpPr>
        <dsp:cNvPr id="0" name=""/>
        <dsp:cNvSpPr/>
      </dsp:nvSpPr>
      <dsp:spPr>
        <a:xfrm>
          <a:off x="234110" y="619673"/>
          <a:ext cx="3433617" cy="711169"/>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Semester 1 migrated</a:t>
          </a:r>
          <a:br>
            <a:rPr lang="en-US" sz="1500" kern="1200"/>
          </a:br>
          <a:r>
            <a:rPr lang="en-US" sz="1500" kern="1200"/>
            <a:t>(Completed June 2025)</a:t>
          </a:r>
        </a:p>
      </dsp:txBody>
      <dsp:txXfrm>
        <a:off x="234110" y="619673"/>
        <a:ext cx="3433617" cy="711169"/>
      </dsp:txXfrm>
    </dsp:sp>
    <dsp:sp modelId="{B0F0B069-CCBA-4D54-B237-6B835C6F3C96}">
      <dsp:nvSpPr>
        <dsp:cNvPr id="0" name=""/>
        <dsp:cNvSpPr/>
      </dsp:nvSpPr>
      <dsp:spPr>
        <a:xfrm>
          <a:off x="1950919" y="1330842"/>
          <a:ext cx="0" cy="729816"/>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5833D6A1-B019-4601-B416-77ADC7287EA6}">
      <dsp:nvSpPr>
        <dsp:cNvPr id="0" name=""/>
        <dsp:cNvSpPr/>
      </dsp:nvSpPr>
      <dsp:spPr>
        <a:xfrm>
          <a:off x="2341103" y="1502564"/>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23 June</a:t>
          </a:r>
        </a:p>
      </dsp:txBody>
      <dsp:txXfrm>
        <a:off x="2341103" y="1502564"/>
        <a:ext cx="3121470" cy="485113"/>
      </dsp:txXfrm>
    </dsp:sp>
    <dsp:sp modelId="{4EA31FC8-029A-4831-8809-3362FD4C8B9F}">
      <dsp:nvSpPr>
        <dsp:cNvPr id="0" name=""/>
        <dsp:cNvSpPr/>
      </dsp:nvSpPr>
      <dsp:spPr>
        <a:xfrm>
          <a:off x="2185029" y="2962198"/>
          <a:ext cx="3433617" cy="954463"/>
        </a:xfrm>
        <a:prstGeom prst="rect">
          <a:avLst/>
        </a:prstGeom>
        <a:solidFill>
          <a:schemeClr val="accent5">
            <a:tint val="40000"/>
            <a:alpha val="90000"/>
            <a:hueOff val="-5972333"/>
            <a:satOff val="1333"/>
            <a:lumOff val="200"/>
            <a:alphaOff val="0"/>
          </a:schemeClr>
        </a:solidFill>
        <a:ln w="19050" cap="flat" cmpd="sng" algn="ctr">
          <a:solidFill>
            <a:schemeClr val="accent5">
              <a:tint val="40000"/>
              <a:alpha val="90000"/>
              <a:hueOff val="-5972333"/>
              <a:satOff val="1333"/>
              <a:lumOff val="20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 Migration of Sem 2 / Whole Year / Community spaces underway</a:t>
          </a:r>
          <a:br>
            <a:rPr lang="en-US" sz="1500" kern="1200" dirty="0"/>
          </a:br>
          <a:r>
            <a:rPr lang="en-US" sz="1500" kern="1200" dirty="0"/>
            <a:t>(Started w/c 23rd June)</a:t>
          </a:r>
        </a:p>
      </dsp:txBody>
      <dsp:txXfrm>
        <a:off x="2185029" y="2962198"/>
        <a:ext cx="3433617" cy="954463"/>
      </dsp:txXfrm>
    </dsp:sp>
    <dsp:sp modelId="{6ACE6D80-71CE-4D88-8AF0-322DC15502B6}">
      <dsp:nvSpPr>
        <dsp:cNvPr id="0" name=""/>
        <dsp:cNvSpPr/>
      </dsp:nvSpPr>
      <dsp:spPr>
        <a:xfrm>
          <a:off x="3901838" y="2232381"/>
          <a:ext cx="0" cy="729816"/>
        </a:xfrm>
        <a:prstGeom prst="line">
          <a:avLst/>
        </a:prstGeom>
        <a:solidFill>
          <a:schemeClr val="accent5">
            <a:hueOff val="-6076075"/>
            <a:satOff val="-413"/>
            <a:lumOff val="981"/>
            <a:alphaOff val="0"/>
          </a:schemeClr>
        </a:solidFill>
        <a:ln w="6350" cap="flat" cmpd="sng" algn="ctr">
          <a:solidFill>
            <a:schemeClr val="accent5">
              <a:hueOff val="-6076075"/>
              <a:satOff val="-413"/>
              <a:lumOff val="98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A2AA843F-8853-46A4-AD29-D03308541539}">
      <dsp:nvSpPr>
        <dsp:cNvPr id="0" name=""/>
        <dsp:cNvSpPr/>
      </dsp:nvSpPr>
      <dsp:spPr>
        <a:xfrm>
          <a:off x="1897256"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59744F9-2DC7-4047-8695-E16325E77633}">
      <dsp:nvSpPr>
        <dsp:cNvPr id="0" name=""/>
        <dsp:cNvSpPr/>
      </dsp:nvSpPr>
      <dsp:spPr>
        <a:xfrm>
          <a:off x="3848175"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8218AEB-C442-4B87-A866-2A4F12EEF354}">
      <dsp:nvSpPr>
        <dsp:cNvPr id="0" name=""/>
        <dsp:cNvSpPr/>
      </dsp:nvSpPr>
      <dsp:spPr>
        <a:xfrm>
          <a:off x="4292022" y="2305363"/>
          <a:ext cx="3121470" cy="485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Early-Mid July</a:t>
          </a:r>
        </a:p>
      </dsp:txBody>
      <dsp:txXfrm>
        <a:off x="4292022" y="2305363"/>
        <a:ext cx="3121470" cy="485113"/>
      </dsp:txXfrm>
    </dsp:sp>
    <dsp:sp modelId="{B9EE039D-C285-4745-AD5B-8327AB38BE07}">
      <dsp:nvSpPr>
        <dsp:cNvPr id="0" name=""/>
        <dsp:cNvSpPr/>
      </dsp:nvSpPr>
      <dsp:spPr>
        <a:xfrm>
          <a:off x="4135948" y="731963"/>
          <a:ext cx="3433617" cy="598879"/>
        </a:xfrm>
        <a:prstGeom prst="rect">
          <a:avLst/>
        </a:prstGeom>
        <a:solidFill>
          <a:schemeClr val="accent5">
            <a:tint val="40000"/>
            <a:alpha val="90000"/>
            <a:hueOff val="-11944666"/>
            <a:satOff val="2667"/>
            <a:lumOff val="401"/>
            <a:alphaOff val="0"/>
          </a:schemeClr>
        </a:solidFill>
        <a:ln w="19050" cap="flat" cmpd="sng" algn="ctr">
          <a:solidFill>
            <a:schemeClr val="accent5">
              <a:tint val="40000"/>
              <a:alpha val="90000"/>
              <a:hueOff val="-11944666"/>
              <a:satOff val="2667"/>
              <a:lumOff val="4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Access to remaining migrated courses</a:t>
          </a:r>
        </a:p>
      </dsp:txBody>
      <dsp:txXfrm>
        <a:off x="4135948" y="731963"/>
        <a:ext cx="3433617" cy="598879"/>
      </dsp:txXfrm>
    </dsp:sp>
    <dsp:sp modelId="{2AD5824B-90A5-442C-9952-96B657E5448D}">
      <dsp:nvSpPr>
        <dsp:cNvPr id="0" name=""/>
        <dsp:cNvSpPr/>
      </dsp:nvSpPr>
      <dsp:spPr>
        <a:xfrm>
          <a:off x="5852757" y="1330842"/>
          <a:ext cx="0" cy="729816"/>
        </a:xfrm>
        <a:prstGeom prst="line">
          <a:avLst/>
        </a:prstGeom>
        <a:solidFill>
          <a:schemeClr val="accent5">
            <a:hueOff val="-12152150"/>
            <a:satOff val="-826"/>
            <a:lumOff val="1961"/>
            <a:alphaOff val="0"/>
          </a:schemeClr>
        </a:solidFill>
        <a:ln w="6350" cap="flat" cmpd="sng" algn="ctr">
          <a:solidFill>
            <a:schemeClr val="accent5">
              <a:hueOff val="-12152150"/>
              <a:satOff val="-826"/>
              <a:lumOff val="1961"/>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815E8B5-971B-4E07-8811-208AE28ED6CD}">
      <dsp:nvSpPr>
        <dsp:cNvPr id="0" name=""/>
        <dsp:cNvSpPr/>
      </dsp:nvSpPr>
      <dsp:spPr>
        <a:xfrm>
          <a:off x="5799094" y="2092857"/>
          <a:ext cx="107326" cy="107326"/>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2FA0E2-ADDA-469D-8F1C-AAC53B279585}" type="datetimeFigureOut">
              <a:rPr lang="en-GB" smtClean="0"/>
              <a:t>04/07/2025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EA2FD-511E-48D2-8E06-E75951CE35B2}" type="slidenum">
              <a:rPr lang="en-GB" smtClean="0"/>
              <a:t>‹#›</a:t>
            </a:fld>
            <a:endParaRPr lang="en-GB"/>
          </a:p>
        </p:txBody>
      </p:sp>
    </p:spTree>
    <p:extLst>
      <p:ext uri="{BB962C8B-B14F-4D97-AF65-F5344CB8AC3E}">
        <p14:creationId xmlns:p14="http://schemas.microsoft.com/office/powerpoint/2010/main" val="48506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02DF8-236F-8F28-A6F0-7A239C992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97932-BC93-5FA1-E525-5B1671A04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1718A-CA17-98D3-CD48-07796BC261F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3235C3-43D6-B388-2776-2E59E69A9FE3}"/>
              </a:ext>
            </a:extLst>
          </p:cNvPr>
          <p:cNvSpPr>
            <a:spLocks noGrp="1"/>
          </p:cNvSpPr>
          <p:nvPr>
            <p:ph type="sldNum" sz="quarter" idx="5"/>
          </p:nvPr>
        </p:nvSpPr>
        <p:spPr/>
        <p:txBody>
          <a:bodyPr/>
          <a:lstStyle/>
          <a:p>
            <a:fld id="{722EA2FD-511E-48D2-8E06-E75951CE35B2}" type="slidenum">
              <a:rPr lang="en-GB" smtClean="0"/>
              <a:t>1</a:t>
            </a:fld>
            <a:endParaRPr lang="en-GB"/>
          </a:p>
        </p:txBody>
      </p:sp>
    </p:spTree>
    <p:extLst>
      <p:ext uri="{BB962C8B-B14F-4D97-AF65-F5344CB8AC3E}">
        <p14:creationId xmlns:p14="http://schemas.microsoft.com/office/powerpoint/2010/main" val="270103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22EA2FD-511E-48D2-8E06-E75951CE35B2}" type="slidenum">
              <a:rPr lang="en-GB" smtClean="0"/>
              <a:t>14</a:t>
            </a:fld>
            <a:endParaRPr lang="en-GB"/>
          </a:p>
        </p:txBody>
      </p:sp>
    </p:spTree>
    <p:extLst>
      <p:ext uri="{BB962C8B-B14F-4D97-AF65-F5344CB8AC3E}">
        <p14:creationId xmlns:p14="http://schemas.microsoft.com/office/powerpoint/2010/main" val="73973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D350-EEEF-9CB4-45CB-38C637E5D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30D76-D99A-2D79-8680-37960A69F1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29D0C-D9C8-3F21-9D9E-4E726DD45FF7}"/>
              </a:ext>
            </a:extLst>
          </p:cNvPr>
          <p:cNvSpPr>
            <a:spLocks noGrp="1"/>
          </p:cNvSpPr>
          <p:nvPr>
            <p:ph type="body" idx="1"/>
          </p:nvPr>
        </p:nvSpPr>
        <p:spPr/>
        <p:txBody>
          <a:bodyPr/>
          <a:lstStyle/>
          <a:p>
            <a:r>
              <a:rPr lang="en-GB"/>
              <a:t>Ryan</a:t>
            </a:r>
          </a:p>
          <a:p>
            <a:r>
              <a:rPr lang="en-GB"/>
              <a:t>What’s the issue?</a:t>
            </a:r>
          </a:p>
          <a:p>
            <a:r>
              <a:rPr lang="en-GB"/>
              <a:t>Several units have deadlines that are late in summer. Student extensions push these deadlines even further, putting the whole assessment process from submission to ratification at risk of serious disruption because of the timing of Blackboard’s closure. </a:t>
            </a:r>
          </a:p>
          <a:p>
            <a:endParaRPr lang="en-GB"/>
          </a:p>
          <a:p>
            <a:r>
              <a:rPr lang="en-GB"/>
              <a:t>Which courses are affected?</a:t>
            </a:r>
          </a:p>
          <a:p>
            <a:r>
              <a:rPr lang="en-GB"/>
              <a:t>Most of the units that are affected are PGT project or dissertation units, as these tend to have submission points from mid to late August. There are some other units as well, such as the SBS UG Placements unit. We’ve been working with schools to identify courses that are affected, and we feel fairly certain that we’ve captured them all. All the unit coordinators should have had an email from Ryan Metcalfe on the subject, though this was some time ago now. If anyone is concerned that their course may have been missed, do please contact eLearning.</a:t>
            </a:r>
          </a:p>
          <a:p>
            <a:endParaRPr lang="en-GB"/>
          </a:p>
          <a:p>
            <a:r>
              <a:rPr lang="en-GB"/>
              <a:t>What’s the solution for this?</a:t>
            </a:r>
          </a:p>
          <a:p>
            <a:r>
              <a:rPr lang="en-GB"/>
              <a:t>To avoid disparity in student experience, it’s been decided that all affected units will take all submissions through Canvas, and that all marking will also be done through Canvas. Instead of a Turnitin link, students will follow a direct link to a Canvas Assignment. For as long as possible students will continue to access their course materials on Blackboard.</a:t>
            </a:r>
          </a:p>
        </p:txBody>
      </p:sp>
      <p:sp>
        <p:nvSpPr>
          <p:cNvPr id="4" name="Slide Number Placeholder 3">
            <a:extLst>
              <a:ext uri="{FF2B5EF4-FFF2-40B4-BE49-F238E27FC236}">
                <a16:creationId xmlns:a16="http://schemas.microsoft.com/office/drawing/2014/main" id="{E1DAE32A-2405-6288-3885-A85B65417706}"/>
              </a:ext>
            </a:extLst>
          </p:cNvPr>
          <p:cNvSpPr>
            <a:spLocks noGrp="1"/>
          </p:cNvSpPr>
          <p:nvPr>
            <p:ph type="sldNum" sz="quarter" idx="5"/>
          </p:nvPr>
        </p:nvSpPr>
        <p:spPr/>
        <p:txBody>
          <a:bodyPr/>
          <a:lstStyle/>
          <a:p>
            <a:fld id="{BFF6BC3D-E8C1-B740-B02A-89FC470B8E3E}" type="slidenum">
              <a:rPr lang="en-US" smtClean="0"/>
              <a:t>15</a:t>
            </a:fld>
            <a:endParaRPr lang="en-US"/>
          </a:p>
        </p:txBody>
      </p:sp>
    </p:spTree>
    <p:extLst>
      <p:ext uri="{BB962C8B-B14F-4D97-AF65-F5344CB8AC3E}">
        <p14:creationId xmlns:p14="http://schemas.microsoft.com/office/powerpoint/2010/main" val="3018420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14F51-E9EB-45CC-E244-470BA512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E75A3-AD74-5F8D-0F67-7D0C9B2CD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B5EEE-EBC0-06CF-B867-E09C994EF196}"/>
              </a:ext>
            </a:extLst>
          </p:cNvPr>
          <p:cNvSpPr>
            <a:spLocks noGrp="1"/>
          </p:cNvSpPr>
          <p:nvPr>
            <p:ph type="body" idx="1"/>
          </p:nvPr>
        </p:nvSpPr>
        <p:spPr/>
        <p:txBody>
          <a:bodyPr/>
          <a:lstStyle/>
          <a:p>
            <a:r>
              <a:rPr lang="en-GB"/>
              <a:t>Ryan</a:t>
            </a:r>
          </a:p>
          <a:p>
            <a:r>
              <a:rPr lang="en-GB"/>
              <a:t>Where are we now?</a:t>
            </a:r>
          </a:p>
          <a:p>
            <a:r>
              <a:rPr lang="en-GB"/>
              <a:t>All the identified courses have a space in Canvas to take submissions. We’ve produced some draft content that can be posted in Blackboard to explain the situation to students. We’ve also produced instructions for submitting in Canvas, both a video and a written guide, which have been validated by our student partners. The process is very simple and intuitive, easier in many ways to the Turnitin submission process. Information on the affected assessments is being collated at the moment to try and make recreation of the assessments in Canvas as simple and speedy as possible.</a:t>
            </a:r>
          </a:p>
          <a:p>
            <a:endParaRPr lang="en-GB"/>
          </a:p>
          <a:p>
            <a:r>
              <a:rPr lang="en-GB"/>
              <a:t>What’s next?</a:t>
            </a:r>
          </a:p>
          <a:p>
            <a:r>
              <a:rPr lang="en-GB"/>
              <a:t>In early July we’ll be training school A&amp;P officers in how to manage assignments in Canvas, and we’ll be holding additional workshops to help support the process of setting all this up. Students will need to be informed of what’s happening to make sure they’re aware and have time to ask questions, but the roles and messages haven’t been defined yet. Schools also need to decide how to handle the needs of students with deadlines after the 17</a:t>
            </a:r>
            <a:r>
              <a:rPr lang="en-GB" baseline="30000"/>
              <a:t>th</a:t>
            </a:r>
            <a:r>
              <a:rPr lang="en-GB"/>
              <a:t> October, when Blackboard access is cut off. The choices are to ask students to use the Legacy courses to access course content, or to copy content into the assessment submission courses. The general decision appears to be to use the Legacy courses, but some exceptions may exist.</a:t>
            </a:r>
          </a:p>
        </p:txBody>
      </p:sp>
      <p:sp>
        <p:nvSpPr>
          <p:cNvPr id="4" name="Slide Number Placeholder 3">
            <a:extLst>
              <a:ext uri="{FF2B5EF4-FFF2-40B4-BE49-F238E27FC236}">
                <a16:creationId xmlns:a16="http://schemas.microsoft.com/office/drawing/2014/main" id="{88AA16AC-2E15-E446-8228-E0D16FD89D52}"/>
              </a:ext>
            </a:extLst>
          </p:cNvPr>
          <p:cNvSpPr>
            <a:spLocks noGrp="1"/>
          </p:cNvSpPr>
          <p:nvPr>
            <p:ph type="sldNum" sz="quarter" idx="5"/>
          </p:nvPr>
        </p:nvSpPr>
        <p:spPr/>
        <p:txBody>
          <a:bodyPr/>
          <a:lstStyle/>
          <a:p>
            <a:fld id="{BFF6BC3D-E8C1-B740-B02A-89FC470B8E3E}" type="slidenum">
              <a:rPr lang="en-US" smtClean="0"/>
              <a:t>16</a:t>
            </a:fld>
            <a:endParaRPr lang="en-US"/>
          </a:p>
        </p:txBody>
      </p:sp>
    </p:spTree>
    <p:extLst>
      <p:ext uri="{BB962C8B-B14F-4D97-AF65-F5344CB8AC3E}">
        <p14:creationId xmlns:p14="http://schemas.microsoft.com/office/powerpoint/2010/main" val="627364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344E6-54C3-1E35-97D8-0E79103B0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7FCC93-B27A-A62F-5E06-115309540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2103F-031C-DC15-D2A3-1EA867B5ADA7}"/>
              </a:ext>
            </a:extLst>
          </p:cNvPr>
          <p:cNvSpPr>
            <a:spLocks noGrp="1"/>
          </p:cNvSpPr>
          <p:nvPr>
            <p:ph type="body" idx="1"/>
          </p:nvPr>
        </p:nvSpPr>
        <p:spPr/>
        <p:txBody>
          <a:bodyPr/>
          <a:lstStyle/>
          <a:p>
            <a:r>
              <a:rPr lang="en-GB" b="1"/>
              <a:t>Adrian</a:t>
            </a:r>
          </a:p>
          <a:p>
            <a:r>
              <a:rPr lang="en-GB"/>
              <a:t>Marking settings?</a:t>
            </a:r>
          </a:p>
          <a:p>
            <a:r>
              <a:rPr lang="en-GB"/>
              <a:t>Partial credit different in Bb</a:t>
            </a:r>
          </a:p>
          <a:p>
            <a:r>
              <a:rPr lang="en-GB"/>
              <a:t>Pattern matching</a:t>
            </a:r>
          </a:p>
          <a:p>
            <a:endParaRPr lang="en-GB"/>
          </a:p>
        </p:txBody>
      </p:sp>
      <p:sp>
        <p:nvSpPr>
          <p:cNvPr id="4" name="Slide Number Placeholder 3">
            <a:extLst>
              <a:ext uri="{FF2B5EF4-FFF2-40B4-BE49-F238E27FC236}">
                <a16:creationId xmlns:a16="http://schemas.microsoft.com/office/drawing/2014/main" id="{A3E021DF-4DC7-5403-1B42-1F5A71891237}"/>
              </a:ext>
            </a:extLst>
          </p:cNvPr>
          <p:cNvSpPr>
            <a:spLocks noGrp="1"/>
          </p:cNvSpPr>
          <p:nvPr>
            <p:ph type="sldNum" sz="quarter" idx="5"/>
          </p:nvPr>
        </p:nvSpPr>
        <p:spPr/>
        <p:txBody>
          <a:bodyPr/>
          <a:lstStyle/>
          <a:p>
            <a:fld id="{BFF6BC3D-E8C1-B740-B02A-89FC470B8E3E}" type="slidenum">
              <a:rPr lang="en-US" smtClean="0"/>
              <a:t>17</a:t>
            </a:fld>
            <a:endParaRPr lang="en-US"/>
          </a:p>
        </p:txBody>
      </p:sp>
    </p:spTree>
    <p:extLst>
      <p:ext uri="{BB962C8B-B14F-4D97-AF65-F5344CB8AC3E}">
        <p14:creationId xmlns:p14="http://schemas.microsoft.com/office/powerpoint/2010/main" val="4269344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2D12-73E6-FFB8-6774-49635F97B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40A38-9F94-4354-4EE1-4A15EA757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D5717B-AA36-2EC2-49F5-9AA17A7BC739}"/>
              </a:ext>
            </a:extLst>
          </p:cNvPr>
          <p:cNvSpPr>
            <a:spLocks noGrp="1"/>
          </p:cNvSpPr>
          <p:nvPr>
            <p:ph type="body" idx="1"/>
          </p:nvPr>
        </p:nvSpPr>
        <p:spPr/>
        <p:txBody>
          <a:bodyPr/>
          <a:lstStyle/>
          <a:p>
            <a:r>
              <a:rPr lang="en-GB"/>
              <a:t>Adrian</a:t>
            </a:r>
          </a:p>
        </p:txBody>
      </p:sp>
      <p:sp>
        <p:nvSpPr>
          <p:cNvPr id="4" name="Slide Number Placeholder 3">
            <a:extLst>
              <a:ext uri="{FF2B5EF4-FFF2-40B4-BE49-F238E27FC236}">
                <a16:creationId xmlns:a16="http://schemas.microsoft.com/office/drawing/2014/main" id="{2AEBD46B-95C1-E1F1-1321-4591B3FD37F2}"/>
              </a:ext>
            </a:extLst>
          </p:cNvPr>
          <p:cNvSpPr>
            <a:spLocks noGrp="1"/>
          </p:cNvSpPr>
          <p:nvPr>
            <p:ph type="sldNum" sz="quarter" idx="5"/>
          </p:nvPr>
        </p:nvSpPr>
        <p:spPr/>
        <p:txBody>
          <a:bodyPr/>
          <a:lstStyle/>
          <a:p>
            <a:fld id="{BFF6BC3D-E8C1-B740-B02A-89FC470B8E3E}" type="slidenum">
              <a:rPr lang="en-US" smtClean="0"/>
              <a:t>18</a:t>
            </a:fld>
            <a:endParaRPr lang="en-US"/>
          </a:p>
        </p:txBody>
      </p:sp>
    </p:spTree>
    <p:extLst>
      <p:ext uri="{BB962C8B-B14F-4D97-AF65-F5344CB8AC3E}">
        <p14:creationId xmlns:p14="http://schemas.microsoft.com/office/powerpoint/2010/main" val="62474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0F088-3E72-2552-95BC-BCAC57C43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B76024-7470-A4AB-2BE5-FA2AD9CBD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518B-433F-DEED-5BB1-4EE372468BA3}"/>
              </a:ext>
            </a:extLst>
          </p:cNvPr>
          <p:cNvSpPr>
            <a:spLocks noGrp="1"/>
          </p:cNvSpPr>
          <p:nvPr>
            <p:ph type="body" idx="1"/>
          </p:nvPr>
        </p:nvSpPr>
        <p:spPr/>
        <p:txBody>
          <a:bodyPr/>
          <a:lstStyle/>
          <a:p>
            <a:pPr>
              <a:spcAft>
                <a:spcPts val="800"/>
              </a:spcAft>
            </a:pPr>
            <a:r>
              <a:rPr lang="en-GB" sz="1800" b="1" dirty="0">
                <a:latin typeface="Effra" panose="020B0603020203020204"/>
              </a:rPr>
              <a:t>Helen </a:t>
            </a:r>
          </a:p>
          <a:p>
            <a:endParaRPr lang="en-GB" dirty="0"/>
          </a:p>
          <a:p>
            <a:endParaRPr lang="en-GB" dirty="0"/>
          </a:p>
        </p:txBody>
      </p:sp>
      <p:sp>
        <p:nvSpPr>
          <p:cNvPr id="4" name="Slide Number Placeholder 3">
            <a:extLst>
              <a:ext uri="{FF2B5EF4-FFF2-40B4-BE49-F238E27FC236}">
                <a16:creationId xmlns:a16="http://schemas.microsoft.com/office/drawing/2014/main" id="{A6F4C42F-CF31-CD87-C3BE-01EB25C28550}"/>
              </a:ext>
            </a:extLst>
          </p:cNvPr>
          <p:cNvSpPr>
            <a:spLocks noGrp="1"/>
          </p:cNvSpPr>
          <p:nvPr>
            <p:ph type="sldNum" sz="quarter" idx="5"/>
          </p:nvPr>
        </p:nvSpPr>
        <p:spPr/>
        <p:txBody>
          <a:bodyPr/>
          <a:lstStyle/>
          <a:p>
            <a:fld id="{722EA2FD-511E-48D2-8E06-E75951CE35B2}" type="slidenum">
              <a:rPr lang="en-GB" smtClean="0"/>
              <a:t>19</a:t>
            </a:fld>
            <a:endParaRPr lang="en-GB"/>
          </a:p>
        </p:txBody>
      </p:sp>
    </p:spTree>
    <p:extLst>
      <p:ext uri="{BB962C8B-B14F-4D97-AF65-F5344CB8AC3E}">
        <p14:creationId xmlns:p14="http://schemas.microsoft.com/office/powerpoint/2010/main" val="205937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dirty="0">
                <a:latin typeface="Effra" panose="020B0603020203020204"/>
              </a:rPr>
              <a:t>Helen </a:t>
            </a:r>
          </a:p>
          <a:p>
            <a:endParaRPr lang="en-GB" dirty="0"/>
          </a:p>
          <a:p>
            <a:endParaRPr lang="en-GB" dirty="0"/>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20</a:t>
            </a:fld>
            <a:endParaRPr lang="en-GB"/>
          </a:p>
        </p:txBody>
      </p:sp>
    </p:spTree>
    <p:extLst>
      <p:ext uri="{BB962C8B-B14F-4D97-AF65-F5344CB8AC3E}">
        <p14:creationId xmlns:p14="http://schemas.microsoft.com/office/powerpoint/2010/main" val="134095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8A549-A42D-F632-A164-71D5EFF34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8A235-C2C6-4629-2822-D2B21EC0E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8E367-EEB3-E272-A022-2B8CB01EDE8E}"/>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F2ACA889-5482-93A8-DAD8-2E41F51567D5}"/>
              </a:ext>
            </a:extLst>
          </p:cNvPr>
          <p:cNvSpPr>
            <a:spLocks noGrp="1"/>
          </p:cNvSpPr>
          <p:nvPr>
            <p:ph type="sldNum" sz="quarter" idx="5"/>
          </p:nvPr>
        </p:nvSpPr>
        <p:spPr/>
        <p:txBody>
          <a:bodyPr/>
          <a:lstStyle/>
          <a:p>
            <a:fld id="{722EA2FD-511E-48D2-8E06-E75951CE35B2}" type="slidenum">
              <a:rPr lang="en-GB" smtClean="0"/>
              <a:t>21</a:t>
            </a:fld>
            <a:endParaRPr lang="en-GB"/>
          </a:p>
        </p:txBody>
      </p:sp>
    </p:spTree>
    <p:extLst>
      <p:ext uri="{BB962C8B-B14F-4D97-AF65-F5344CB8AC3E}">
        <p14:creationId xmlns:p14="http://schemas.microsoft.com/office/powerpoint/2010/main" val="30280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6A3B2-176D-64D0-011B-99FD7AC7F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545EF-8E2A-8445-B1ED-56C272368C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86F7BA-7D9F-E6F0-2911-00F97CAFD145}"/>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EB844A8F-3D73-D79B-49CB-9CA58E13EB64}"/>
              </a:ext>
            </a:extLst>
          </p:cNvPr>
          <p:cNvSpPr>
            <a:spLocks noGrp="1"/>
          </p:cNvSpPr>
          <p:nvPr>
            <p:ph type="sldNum" sz="quarter" idx="5"/>
          </p:nvPr>
        </p:nvSpPr>
        <p:spPr/>
        <p:txBody>
          <a:bodyPr/>
          <a:lstStyle/>
          <a:p>
            <a:fld id="{722EA2FD-511E-48D2-8E06-E75951CE35B2}" type="slidenum">
              <a:rPr lang="en-GB" smtClean="0"/>
              <a:t>22</a:t>
            </a:fld>
            <a:endParaRPr lang="en-GB"/>
          </a:p>
        </p:txBody>
      </p:sp>
    </p:spTree>
    <p:extLst>
      <p:ext uri="{BB962C8B-B14F-4D97-AF65-F5344CB8AC3E}">
        <p14:creationId xmlns:p14="http://schemas.microsoft.com/office/powerpoint/2010/main" val="598730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E5160-50B7-F08A-1156-70F81BBB5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8B5ADF-4A85-02D9-E515-279025D28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AB94C-6369-B30D-4BBB-DE7F685787B5}"/>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6BB2591E-7B9A-22E3-19BB-6E70BA838E34}"/>
              </a:ext>
            </a:extLst>
          </p:cNvPr>
          <p:cNvSpPr>
            <a:spLocks noGrp="1"/>
          </p:cNvSpPr>
          <p:nvPr>
            <p:ph type="sldNum" sz="quarter" idx="5"/>
          </p:nvPr>
        </p:nvSpPr>
        <p:spPr/>
        <p:txBody>
          <a:bodyPr/>
          <a:lstStyle/>
          <a:p>
            <a:fld id="{722EA2FD-511E-48D2-8E06-E75951CE35B2}" type="slidenum">
              <a:rPr lang="en-GB" smtClean="0"/>
              <a:t>23</a:t>
            </a:fld>
            <a:endParaRPr lang="en-GB"/>
          </a:p>
        </p:txBody>
      </p:sp>
    </p:spTree>
    <p:extLst>
      <p:ext uri="{BB962C8B-B14F-4D97-AF65-F5344CB8AC3E}">
        <p14:creationId xmlns:p14="http://schemas.microsoft.com/office/powerpoint/2010/main" val="3459157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736FF-DC85-DE54-3BE6-50931E850C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24353-B8E3-730F-FB4D-B6F4BE00D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529A7-A532-019A-7B32-50047132BBD9}"/>
              </a:ext>
            </a:extLst>
          </p:cNvPr>
          <p:cNvSpPr>
            <a:spLocks noGrp="1"/>
          </p:cNvSpPr>
          <p:nvPr>
            <p:ph type="body" idx="1"/>
          </p:nvPr>
        </p:nvSpPr>
        <p:spPr/>
        <p:txBody>
          <a:bodyPr/>
          <a:lstStyle/>
          <a:p>
            <a:pPr>
              <a:spcAft>
                <a:spcPts val="800"/>
              </a:spcAft>
            </a:pPr>
            <a:r>
              <a:rPr lang="en-GB" sz="1800" b="1">
                <a:latin typeface="Effra" panose="020B0603020203020204"/>
              </a:rPr>
              <a:t>Welcome and housekeeping</a:t>
            </a:r>
          </a:p>
          <a:p>
            <a:endParaRPr lang="en-GB"/>
          </a:p>
          <a:p>
            <a:endParaRPr lang="en-GB"/>
          </a:p>
        </p:txBody>
      </p:sp>
      <p:sp>
        <p:nvSpPr>
          <p:cNvPr id="4" name="Slide Number Placeholder 3">
            <a:extLst>
              <a:ext uri="{FF2B5EF4-FFF2-40B4-BE49-F238E27FC236}">
                <a16:creationId xmlns:a16="http://schemas.microsoft.com/office/drawing/2014/main" id="{8816D3B4-D837-C231-B44A-0497D2E24F43}"/>
              </a:ext>
            </a:extLst>
          </p:cNvPr>
          <p:cNvSpPr>
            <a:spLocks noGrp="1"/>
          </p:cNvSpPr>
          <p:nvPr>
            <p:ph type="sldNum" sz="quarter" idx="5"/>
          </p:nvPr>
        </p:nvSpPr>
        <p:spPr/>
        <p:txBody>
          <a:bodyPr/>
          <a:lstStyle/>
          <a:p>
            <a:fld id="{722EA2FD-511E-48D2-8E06-E75951CE35B2}" type="slidenum">
              <a:rPr lang="en-GB" smtClean="0"/>
              <a:t>2</a:t>
            </a:fld>
            <a:endParaRPr lang="en-GB"/>
          </a:p>
        </p:txBody>
      </p:sp>
    </p:spTree>
    <p:extLst>
      <p:ext uri="{BB962C8B-B14F-4D97-AF65-F5344CB8AC3E}">
        <p14:creationId xmlns:p14="http://schemas.microsoft.com/office/powerpoint/2010/main" val="13409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D8200-4D90-800A-95E5-247B4B29BA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E0178-8A12-4819-E21D-32685F107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F3003-4EE7-290E-21B3-06899ACBB43F}"/>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9396DC00-4F9D-9614-64AF-CF7A19998444}"/>
              </a:ext>
            </a:extLst>
          </p:cNvPr>
          <p:cNvSpPr>
            <a:spLocks noGrp="1"/>
          </p:cNvSpPr>
          <p:nvPr>
            <p:ph type="sldNum" sz="quarter" idx="5"/>
          </p:nvPr>
        </p:nvSpPr>
        <p:spPr/>
        <p:txBody>
          <a:bodyPr/>
          <a:lstStyle/>
          <a:p>
            <a:fld id="{722EA2FD-511E-48D2-8E06-E75951CE35B2}" type="slidenum">
              <a:rPr lang="en-GB" smtClean="0"/>
              <a:t>24</a:t>
            </a:fld>
            <a:endParaRPr lang="en-GB"/>
          </a:p>
        </p:txBody>
      </p:sp>
    </p:spTree>
    <p:extLst>
      <p:ext uri="{BB962C8B-B14F-4D97-AF65-F5344CB8AC3E}">
        <p14:creationId xmlns:p14="http://schemas.microsoft.com/office/powerpoint/2010/main" val="415636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9137E-C82B-905A-3530-5E26054A4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56A45-E5DB-BE4F-9617-B2D64CBF2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40C5F-FDCC-5CE9-5BEB-E97B05CE8AC3}"/>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4426645B-C108-DC6D-6AE2-35DF6259ECAD}"/>
              </a:ext>
            </a:extLst>
          </p:cNvPr>
          <p:cNvSpPr>
            <a:spLocks noGrp="1"/>
          </p:cNvSpPr>
          <p:nvPr>
            <p:ph type="sldNum" sz="quarter" idx="5"/>
          </p:nvPr>
        </p:nvSpPr>
        <p:spPr/>
        <p:txBody>
          <a:bodyPr/>
          <a:lstStyle/>
          <a:p>
            <a:fld id="{722EA2FD-511E-48D2-8E06-E75951CE35B2}" type="slidenum">
              <a:rPr lang="en-GB" smtClean="0"/>
              <a:t>25</a:t>
            </a:fld>
            <a:endParaRPr lang="en-GB"/>
          </a:p>
        </p:txBody>
      </p:sp>
    </p:spTree>
    <p:extLst>
      <p:ext uri="{BB962C8B-B14F-4D97-AF65-F5344CB8AC3E}">
        <p14:creationId xmlns:p14="http://schemas.microsoft.com/office/powerpoint/2010/main" val="3402458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45DE7-63A0-BAC2-3296-4AA99C734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2F66A-3FED-1EBD-3708-44A9F1DEF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EB78D0-6011-3213-154F-7F19CF73392F}"/>
              </a:ext>
            </a:extLst>
          </p:cNvPr>
          <p:cNvSpPr>
            <a:spLocks noGrp="1"/>
          </p:cNvSpPr>
          <p:nvPr>
            <p:ph type="body" idx="1"/>
          </p:nvPr>
        </p:nvSpPr>
        <p:spPr/>
        <p:txBody>
          <a:bodyPr/>
          <a:lstStyle/>
          <a:p>
            <a:pPr>
              <a:spcAft>
                <a:spcPts val="800"/>
              </a:spcAft>
            </a:pPr>
            <a:r>
              <a:rPr lang="en-GB" sz="1800" b="1" dirty="0">
                <a:latin typeface="Effra" panose="020B0603020203020204"/>
              </a:rPr>
              <a:t>Helen</a:t>
            </a:r>
          </a:p>
          <a:p>
            <a:endParaRPr lang="en-GB" dirty="0"/>
          </a:p>
          <a:p>
            <a:endParaRPr lang="en-GB" dirty="0"/>
          </a:p>
        </p:txBody>
      </p:sp>
      <p:sp>
        <p:nvSpPr>
          <p:cNvPr id="4" name="Slide Number Placeholder 3">
            <a:extLst>
              <a:ext uri="{FF2B5EF4-FFF2-40B4-BE49-F238E27FC236}">
                <a16:creationId xmlns:a16="http://schemas.microsoft.com/office/drawing/2014/main" id="{85BD85A3-1036-89E5-A76C-5C72EFD4FC67}"/>
              </a:ext>
            </a:extLst>
          </p:cNvPr>
          <p:cNvSpPr>
            <a:spLocks noGrp="1"/>
          </p:cNvSpPr>
          <p:nvPr>
            <p:ph type="sldNum" sz="quarter" idx="5"/>
          </p:nvPr>
        </p:nvSpPr>
        <p:spPr/>
        <p:txBody>
          <a:bodyPr/>
          <a:lstStyle/>
          <a:p>
            <a:fld id="{722EA2FD-511E-48D2-8E06-E75951CE35B2}" type="slidenum">
              <a:rPr lang="en-GB" smtClean="0"/>
              <a:t>26</a:t>
            </a:fld>
            <a:endParaRPr lang="en-GB"/>
          </a:p>
        </p:txBody>
      </p:sp>
    </p:spTree>
    <p:extLst>
      <p:ext uri="{BB962C8B-B14F-4D97-AF65-F5344CB8AC3E}">
        <p14:creationId xmlns:p14="http://schemas.microsoft.com/office/powerpoint/2010/main" val="60094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6F749-95DD-C13E-A0E8-6F9A8E0E20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D93CF-DE59-8329-F231-7EF4A59B3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8515D-DF91-2B2E-7B55-7695B37B5F68}"/>
              </a:ext>
            </a:extLst>
          </p:cNvPr>
          <p:cNvSpPr>
            <a:spLocks noGrp="1"/>
          </p:cNvSpPr>
          <p:nvPr>
            <p:ph type="body" idx="1"/>
          </p:nvPr>
        </p:nvSpPr>
        <p:spPr/>
        <p:txBody>
          <a:bodyPr/>
          <a:lstStyle/>
          <a:p>
            <a:r>
              <a:rPr lang="en-GB"/>
              <a:t>Laura </a:t>
            </a:r>
          </a:p>
        </p:txBody>
      </p:sp>
      <p:sp>
        <p:nvSpPr>
          <p:cNvPr id="4" name="Slide Number Placeholder 3">
            <a:extLst>
              <a:ext uri="{FF2B5EF4-FFF2-40B4-BE49-F238E27FC236}">
                <a16:creationId xmlns:a16="http://schemas.microsoft.com/office/drawing/2014/main" id="{D7059AE8-94BC-5889-CCB9-AE6ACF68E35E}"/>
              </a:ext>
            </a:extLst>
          </p:cNvPr>
          <p:cNvSpPr>
            <a:spLocks noGrp="1"/>
          </p:cNvSpPr>
          <p:nvPr>
            <p:ph type="sldNum" sz="quarter" idx="5"/>
          </p:nvPr>
        </p:nvSpPr>
        <p:spPr/>
        <p:txBody>
          <a:bodyPr/>
          <a:lstStyle/>
          <a:p>
            <a:fld id="{BFF6BC3D-E8C1-B740-B02A-89FC470B8E3E}" type="slidenum">
              <a:rPr lang="en-US" smtClean="0"/>
              <a:t>27</a:t>
            </a:fld>
            <a:endParaRPr lang="en-US"/>
          </a:p>
        </p:txBody>
      </p:sp>
    </p:spTree>
    <p:extLst>
      <p:ext uri="{BB962C8B-B14F-4D97-AF65-F5344CB8AC3E}">
        <p14:creationId xmlns:p14="http://schemas.microsoft.com/office/powerpoint/2010/main" val="146722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45D6-59EE-31BC-7EBC-1FD351303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37674-9BB4-2B7E-5B4B-E47738B90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18525-34AD-433A-768D-08B0E0967EFC}"/>
              </a:ext>
            </a:extLst>
          </p:cNvPr>
          <p:cNvSpPr>
            <a:spLocks noGrp="1"/>
          </p:cNvSpPr>
          <p:nvPr>
            <p:ph type="body" idx="1"/>
          </p:nvPr>
        </p:nvSpPr>
        <p:spPr/>
        <p:txBody>
          <a:bodyPr/>
          <a:lstStyle/>
          <a:p>
            <a:pPr>
              <a:lnSpc>
                <a:spcPct val="150000"/>
              </a:lnSpc>
              <a:spcAft>
                <a:spcPts val="1800"/>
              </a:spcAft>
            </a:pPr>
            <a:endParaRPr lang="en-GB" sz="1800" b="1" kern="100">
              <a:effectLst/>
              <a:latin typeface="Aptos" panose="020B0004020202020204" pitchFamily="34" charset="0"/>
              <a:ea typeface="Calibri" panose="020F0502020204030204" pitchFamily="34" charset="0"/>
              <a:cs typeface="Times New Roman" panose="02020603050405020304" pitchFamily="18" charset="0"/>
            </a:endParaRPr>
          </a:p>
          <a:p>
            <a:r>
              <a:rPr lang="en-GB"/>
              <a:t>Answers spread </a:t>
            </a:r>
          </a:p>
        </p:txBody>
      </p:sp>
      <p:sp>
        <p:nvSpPr>
          <p:cNvPr id="4" name="Slide Number Placeholder 3">
            <a:extLst>
              <a:ext uri="{FF2B5EF4-FFF2-40B4-BE49-F238E27FC236}">
                <a16:creationId xmlns:a16="http://schemas.microsoft.com/office/drawing/2014/main" id="{8F73FB36-78AB-D9D2-B495-E18F6485AE34}"/>
              </a:ext>
            </a:extLst>
          </p:cNvPr>
          <p:cNvSpPr>
            <a:spLocks noGrp="1"/>
          </p:cNvSpPr>
          <p:nvPr>
            <p:ph type="sldNum" sz="quarter" idx="5"/>
          </p:nvPr>
        </p:nvSpPr>
        <p:spPr/>
        <p:txBody>
          <a:bodyPr/>
          <a:lstStyle/>
          <a:p>
            <a:fld id="{BFF6BC3D-E8C1-B740-B02A-89FC470B8E3E}" type="slidenum">
              <a:rPr lang="en-US" smtClean="0"/>
              <a:t>28</a:t>
            </a:fld>
            <a:endParaRPr lang="en-US"/>
          </a:p>
        </p:txBody>
      </p:sp>
    </p:spTree>
    <p:extLst>
      <p:ext uri="{BB962C8B-B14F-4D97-AF65-F5344CB8AC3E}">
        <p14:creationId xmlns:p14="http://schemas.microsoft.com/office/powerpoint/2010/main" val="3465259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652B-C958-BAF5-6CC4-C887DD601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57C183-A416-D82C-6292-80598BC65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F2034F-31AB-003D-25D1-725B7161F156}"/>
              </a:ext>
            </a:extLst>
          </p:cNvPr>
          <p:cNvSpPr>
            <a:spLocks noGrp="1"/>
          </p:cNvSpPr>
          <p:nvPr>
            <p:ph type="body" idx="1"/>
          </p:nvPr>
        </p:nvSpPr>
        <p:spPr/>
        <p:txBody>
          <a:bodyPr/>
          <a:lstStyle/>
          <a:p>
            <a:r>
              <a:rPr lang="en-GB"/>
              <a:t>David </a:t>
            </a:r>
          </a:p>
        </p:txBody>
      </p:sp>
      <p:sp>
        <p:nvSpPr>
          <p:cNvPr id="4" name="Slide Number Placeholder 3">
            <a:extLst>
              <a:ext uri="{FF2B5EF4-FFF2-40B4-BE49-F238E27FC236}">
                <a16:creationId xmlns:a16="http://schemas.microsoft.com/office/drawing/2014/main" id="{99B13EC9-EFB3-D29F-BF9C-BF3D4C33B6FE}"/>
              </a:ext>
            </a:extLst>
          </p:cNvPr>
          <p:cNvSpPr>
            <a:spLocks noGrp="1"/>
          </p:cNvSpPr>
          <p:nvPr>
            <p:ph type="sldNum" sz="quarter" idx="5"/>
          </p:nvPr>
        </p:nvSpPr>
        <p:spPr/>
        <p:txBody>
          <a:bodyPr/>
          <a:lstStyle/>
          <a:p>
            <a:fld id="{722EA2FD-511E-48D2-8E06-E75951CE35B2}" type="slidenum">
              <a:rPr lang="en-GB" smtClean="0"/>
              <a:t>29</a:t>
            </a:fld>
            <a:endParaRPr lang="en-GB"/>
          </a:p>
        </p:txBody>
      </p:sp>
    </p:spTree>
    <p:extLst>
      <p:ext uri="{BB962C8B-B14F-4D97-AF65-F5344CB8AC3E}">
        <p14:creationId xmlns:p14="http://schemas.microsoft.com/office/powerpoint/2010/main" val="1934203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7050-45E2-115E-DA4F-ECE070ACA2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536AA8-85A0-AB0E-FA5C-39680A471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5F500-94AB-1D3A-9F66-F026C234A176}"/>
              </a:ext>
            </a:extLst>
          </p:cNvPr>
          <p:cNvSpPr>
            <a:spLocks noGrp="1"/>
          </p:cNvSpPr>
          <p:nvPr>
            <p:ph type="body" idx="1"/>
          </p:nvPr>
        </p:nvSpPr>
        <p:spPr/>
        <p:txBody>
          <a:bodyPr/>
          <a:lstStyle/>
          <a:p>
            <a:r>
              <a:rPr lang="en-GB" sz="1200" b="1">
                <a:solidFill>
                  <a:srgbClr val="320439"/>
                </a:solidFill>
                <a:latin typeface="Effra" panose="020B0603020203020204"/>
              </a:rPr>
              <a:t>Next steps</a:t>
            </a:r>
          </a:p>
          <a:p>
            <a:endParaRPr lang="en-GB" sz="1200" b="0">
              <a:solidFill>
                <a:srgbClr val="320439"/>
              </a:solidFill>
              <a:latin typeface="Effra" panose="020B0603020203020204"/>
            </a:endParaRPr>
          </a:p>
          <a:p>
            <a:r>
              <a:rPr lang="en-GB" sz="1200" b="0">
                <a:solidFill>
                  <a:srgbClr val="320439"/>
                </a:solidFill>
                <a:latin typeface="Effra" panose="020B0603020203020204"/>
              </a:rPr>
              <a:t>Reminders of key actions and where to access support.</a:t>
            </a:r>
            <a:endParaRPr lang="en-GB" b="0"/>
          </a:p>
        </p:txBody>
      </p:sp>
      <p:sp>
        <p:nvSpPr>
          <p:cNvPr id="4" name="Slide Number Placeholder 3">
            <a:extLst>
              <a:ext uri="{FF2B5EF4-FFF2-40B4-BE49-F238E27FC236}">
                <a16:creationId xmlns:a16="http://schemas.microsoft.com/office/drawing/2014/main" id="{C8A2164B-5A0E-172C-D1FC-8A42BA86CFAA}"/>
              </a:ext>
            </a:extLst>
          </p:cNvPr>
          <p:cNvSpPr>
            <a:spLocks noGrp="1"/>
          </p:cNvSpPr>
          <p:nvPr>
            <p:ph type="sldNum" sz="quarter" idx="5"/>
          </p:nvPr>
        </p:nvSpPr>
        <p:spPr/>
        <p:txBody>
          <a:bodyPr/>
          <a:lstStyle/>
          <a:p>
            <a:fld id="{722EA2FD-511E-48D2-8E06-E75951CE35B2}" type="slidenum">
              <a:rPr lang="en-GB" smtClean="0"/>
              <a:t>30</a:t>
            </a:fld>
            <a:endParaRPr lang="en-GB"/>
          </a:p>
        </p:txBody>
      </p:sp>
    </p:spTree>
    <p:extLst>
      <p:ext uri="{BB962C8B-B14F-4D97-AF65-F5344CB8AC3E}">
        <p14:creationId xmlns:p14="http://schemas.microsoft.com/office/powerpoint/2010/main" val="1715767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4F4B2-38B4-C73E-4A6B-DDEFC9B66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644C6-AD84-8A01-D125-55A14F643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83848A-C127-15ED-FD16-5E86192A4D6A}"/>
              </a:ext>
            </a:extLst>
          </p:cNvPr>
          <p:cNvSpPr>
            <a:spLocks noGrp="1"/>
          </p:cNvSpPr>
          <p:nvPr>
            <p:ph type="body" idx="1"/>
          </p:nvPr>
        </p:nvSpPr>
        <p:spPr/>
        <p:txBody>
          <a:bodyPr/>
          <a:lstStyle/>
          <a:p>
            <a:r>
              <a:rPr lang="en-GB"/>
              <a:t>Ryan not to present but in the pack afterwards </a:t>
            </a:r>
          </a:p>
          <a:p>
            <a:r>
              <a:rPr lang="en-GB"/>
              <a:t>Our existing student induction resources are being re-written to reflect the move to Canvas. This will cover the basics, including how to access Canvas, how to find courses, and the standard course structure, and will also have demonstrations of important processes like submitting quizzes and assignments. We’re also supplementing this with additional information for the new system, such as the use of the Canvas student app. We are not producing walkthroughs or demonstrations of every tool in Canvas, as this would make the induction so long that engagement would be a problem. Instead, we’re drawing attention to the help options that are available in Canvas, especially the context-sensitive help options.</a:t>
            </a:r>
          </a:p>
          <a:p>
            <a:endParaRPr lang="en-GB"/>
          </a:p>
          <a:p>
            <a:r>
              <a:rPr lang="en-GB"/>
              <a:t>We are also going to produce some presentations slides and guidance that can be used for local inductions. These will be shared with the schools in advance of </a:t>
            </a:r>
            <a:r>
              <a:rPr lang="en-GB" err="1"/>
              <a:t>SoY</a:t>
            </a:r>
            <a:r>
              <a:rPr lang="en-GB"/>
              <a:t>.</a:t>
            </a:r>
          </a:p>
          <a:p>
            <a:endParaRPr lang="en-GB"/>
          </a:p>
          <a:p>
            <a:r>
              <a:rPr lang="en-GB"/>
              <a:t>Students will access the induction in the same places they do now. For SBS students, this is within the system itself, in a UG community space or a PGT introductory unit. All students, regardless of level or school, will be able to access the resources through the eLearning website.</a:t>
            </a:r>
          </a:p>
          <a:p>
            <a:endParaRPr lang="en-GB"/>
          </a:p>
          <a:p>
            <a:r>
              <a:rPr lang="en-GB"/>
              <a:t>Returning students will also have inductions resources available in the same locations. This will focus more on the differences between Canvas and Blackboard, such as navigation and the standard course structure. Important differences in terminology will also be part of this.</a:t>
            </a:r>
          </a:p>
        </p:txBody>
      </p:sp>
      <p:sp>
        <p:nvSpPr>
          <p:cNvPr id="4" name="Slide Number Placeholder 3">
            <a:extLst>
              <a:ext uri="{FF2B5EF4-FFF2-40B4-BE49-F238E27FC236}">
                <a16:creationId xmlns:a16="http://schemas.microsoft.com/office/drawing/2014/main" id="{868EB402-8B30-7629-F834-0FE390C89288}"/>
              </a:ext>
            </a:extLst>
          </p:cNvPr>
          <p:cNvSpPr>
            <a:spLocks noGrp="1"/>
          </p:cNvSpPr>
          <p:nvPr>
            <p:ph type="sldNum" sz="quarter" idx="5"/>
          </p:nvPr>
        </p:nvSpPr>
        <p:spPr/>
        <p:txBody>
          <a:bodyPr/>
          <a:lstStyle/>
          <a:p>
            <a:fld id="{BFF6BC3D-E8C1-B740-B02A-89FC470B8E3E}" type="slidenum">
              <a:rPr lang="en-US" smtClean="0"/>
              <a:t>31</a:t>
            </a:fld>
            <a:endParaRPr lang="en-US"/>
          </a:p>
        </p:txBody>
      </p:sp>
    </p:spTree>
    <p:extLst>
      <p:ext uri="{BB962C8B-B14F-4D97-AF65-F5344CB8AC3E}">
        <p14:creationId xmlns:p14="http://schemas.microsoft.com/office/powerpoint/2010/main" val="2949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6EF7-6E41-68B5-1406-EF706B571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76541-8908-ADAF-7619-0AA08A05F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2D01C-FCA0-E28C-558D-AC56870BD3FF}"/>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55553527-2C24-CBEC-D06A-E4AA98DDD6D6}"/>
              </a:ext>
            </a:extLst>
          </p:cNvPr>
          <p:cNvSpPr>
            <a:spLocks noGrp="1"/>
          </p:cNvSpPr>
          <p:nvPr>
            <p:ph type="sldNum" sz="quarter" idx="5"/>
          </p:nvPr>
        </p:nvSpPr>
        <p:spPr/>
        <p:txBody>
          <a:bodyPr/>
          <a:lstStyle/>
          <a:p>
            <a:fld id="{722EA2FD-511E-48D2-8E06-E75951CE35B2}" type="slidenum">
              <a:rPr lang="en-GB" smtClean="0"/>
              <a:t>6</a:t>
            </a:fld>
            <a:endParaRPr lang="en-GB"/>
          </a:p>
        </p:txBody>
      </p:sp>
    </p:spTree>
    <p:extLst>
      <p:ext uri="{BB962C8B-B14F-4D97-AF65-F5344CB8AC3E}">
        <p14:creationId xmlns:p14="http://schemas.microsoft.com/office/powerpoint/2010/main" val="216334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FD9A1-7964-5C06-86D8-44428EA69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193CA-673C-127D-793E-E83C5F661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6F2F64-4AF7-5434-8083-5BF3300094B1}"/>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FE679887-7C3C-F020-F00E-5A102D6CAA80}"/>
              </a:ext>
            </a:extLst>
          </p:cNvPr>
          <p:cNvSpPr>
            <a:spLocks noGrp="1"/>
          </p:cNvSpPr>
          <p:nvPr>
            <p:ph type="sldNum" sz="quarter" idx="5"/>
          </p:nvPr>
        </p:nvSpPr>
        <p:spPr/>
        <p:txBody>
          <a:bodyPr/>
          <a:lstStyle/>
          <a:p>
            <a:fld id="{722EA2FD-511E-48D2-8E06-E75951CE35B2}" type="slidenum">
              <a:rPr lang="en-GB" smtClean="0"/>
              <a:t>7</a:t>
            </a:fld>
            <a:endParaRPr lang="en-GB"/>
          </a:p>
        </p:txBody>
      </p:sp>
    </p:spTree>
    <p:extLst>
      <p:ext uri="{BB962C8B-B14F-4D97-AF65-F5344CB8AC3E}">
        <p14:creationId xmlns:p14="http://schemas.microsoft.com/office/powerpoint/2010/main" val="178587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31753-D1D0-FEB7-3307-6D612E655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939E-D11A-0BDC-1CAC-FFEAA37A4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7451B-BB1A-A158-3BD1-F5E98408B43A}"/>
              </a:ext>
            </a:extLst>
          </p:cNvPr>
          <p:cNvSpPr>
            <a:spLocks noGrp="1"/>
          </p:cNvSpPr>
          <p:nvPr>
            <p:ph type="body" idx="1"/>
          </p:nvPr>
        </p:nvSpPr>
        <p:spPr/>
        <p:txBody>
          <a:bodyPr/>
          <a:lstStyle/>
          <a:p>
            <a:r>
              <a:rPr lang="en-GB" sz="1200" b="1"/>
              <a:t>David</a:t>
            </a:r>
          </a:p>
          <a:p>
            <a:r>
              <a:rPr lang="en-GB" sz="1200" b="1"/>
              <a:t>*</a:t>
            </a:r>
            <a:r>
              <a:rPr lang="en-GB" sz="1200"/>
              <a:t>Canvas Drop-Ins will run until September 2025, but eLearning support will be continuous.</a:t>
            </a:r>
          </a:p>
          <a:p>
            <a:r>
              <a:rPr lang="en-GB" sz="1200" b="1"/>
              <a:t>**</a:t>
            </a:r>
            <a:r>
              <a:rPr lang="en-GB" sz="1200"/>
              <a:t>Training will continue post-September but less focused on Canvas mobilisation.</a:t>
            </a:r>
          </a:p>
          <a:p>
            <a:endParaRPr lang="en-GB" sz="1200"/>
          </a:p>
          <a:p>
            <a:endParaRPr lang="en-GB" sz="1200"/>
          </a:p>
          <a:p>
            <a:endParaRPr lang="en-GB"/>
          </a:p>
        </p:txBody>
      </p:sp>
      <p:sp>
        <p:nvSpPr>
          <p:cNvPr id="4" name="Slide Number Placeholder 3">
            <a:extLst>
              <a:ext uri="{FF2B5EF4-FFF2-40B4-BE49-F238E27FC236}">
                <a16:creationId xmlns:a16="http://schemas.microsoft.com/office/drawing/2014/main" id="{6DE3F82E-A029-0C6D-99A8-7B58D59AEED4}"/>
              </a:ext>
            </a:extLst>
          </p:cNvPr>
          <p:cNvSpPr>
            <a:spLocks noGrp="1"/>
          </p:cNvSpPr>
          <p:nvPr>
            <p:ph type="sldNum" sz="quarter" idx="5"/>
          </p:nvPr>
        </p:nvSpPr>
        <p:spPr/>
        <p:txBody>
          <a:bodyPr/>
          <a:lstStyle/>
          <a:p>
            <a:fld id="{F16E0D91-76F6-4068-A39F-1A15A0319D73}" type="slidenum">
              <a:rPr lang="en-GB" smtClean="0"/>
              <a:t>8</a:t>
            </a:fld>
            <a:endParaRPr lang="en-GB"/>
          </a:p>
        </p:txBody>
      </p:sp>
    </p:spTree>
    <p:extLst>
      <p:ext uri="{BB962C8B-B14F-4D97-AF65-F5344CB8AC3E}">
        <p14:creationId xmlns:p14="http://schemas.microsoft.com/office/powerpoint/2010/main" val="68255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14D63-253C-36EB-625B-F5514969F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58D13-DA07-B570-06CB-4A395061D9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F83F6-C5A9-69F8-B627-749C70D0DE8E}"/>
              </a:ext>
            </a:extLst>
          </p:cNvPr>
          <p:cNvSpPr>
            <a:spLocks noGrp="1"/>
          </p:cNvSpPr>
          <p:nvPr>
            <p:ph type="body" idx="1"/>
          </p:nvPr>
        </p:nvSpPr>
        <p:spPr/>
        <p:txBody>
          <a:bodyPr/>
          <a:lstStyle/>
          <a:p>
            <a:r>
              <a:rPr lang="en-GB" b="1"/>
              <a:t>David</a:t>
            </a:r>
          </a:p>
          <a:p>
            <a:r>
              <a:rPr lang="en-GB" sz="1200" b="1"/>
              <a:t>*</a:t>
            </a:r>
            <a:r>
              <a:rPr lang="en-GB" sz="1200"/>
              <a:t>Canvas Drop-Ins will run until September 2025, but eLearning support will be continuous.</a:t>
            </a:r>
          </a:p>
          <a:p>
            <a:r>
              <a:rPr lang="en-GB" sz="1200" b="1"/>
              <a:t>**</a:t>
            </a:r>
            <a:r>
              <a:rPr lang="en-GB" sz="1200"/>
              <a:t>Training will continue post-September but less focused on Canvas mobilisation.</a:t>
            </a:r>
          </a:p>
          <a:p>
            <a:endParaRPr lang="en-GB"/>
          </a:p>
        </p:txBody>
      </p:sp>
      <p:sp>
        <p:nvSpPr>
          <p:cNvPr id="4" name="Slide Number Placeholder 3">
            <a:extLst>
              <a:ext uri="{FF2B5EF4-FFF2-40B4-BE49-F238E27FC236}">
                <a16:creationId xmlns:a16="http://schemas.microsoft.com/office/drawing/2014/main" id="{12BD4CE5-18F4-D868-889B-21ECA46CB959}"/>
              </a:ext>
            </a:extLst>
          </p:cNvPr>
          <p:cNvSpPr>
            <a:spLocks noGrp="1"/>
          </p:cNvSpPr>
          <p:nvPr>
            <p:ph type="sldNum" sz="quarter" idx="5"/>
          </p:nvPr>
        </p:nvSpPr>
        <p:spPr/>
        <p:txBody>
          <a:bodyPr/>
          <a:lstStyle/>
          <a:p>
            <a:fld id="{F16E0D91-76F6-4068-A39F-1A15A0319D73}" type="slidenum">
              <a:rPr lang="en-GB" smtClean="0"/>
              <a:t>9</a:t>
            </a:fld>
            <a:endParaRPr lang="en-GB"/>
          </a:p>
        </p:txBody>
      </p:sp>
    </p:spTree>
    <p:extLst>
      <p:ext uri="{BB962C8B-B14F-4D97-AF65-F5344CB8AC3E}">
        <p14:creationId xmlns:p14="http://schemas.microsoft.com/office/powerpoint/2010/main" val="371240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A6556-10E5-27A3-4F48-6CD69B6E8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FFB2D-3DCE-8519-018D-206175360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EE6D8-DFF7-6909-1E0C-14DB8B5F0750}"/>
              </a:ext>
            </a:extLst>
          </p:cNvPr>
          <p:cNvSpPr>
            <a:spLocks noGrp="1"/>
          </p:cNvSpPr>
          <p:nvPr>
            <p:ph type="body" idx="1"/>
          </p:nvPr>
        </p:nvSpPr>
        <p:spPr/>
        <p:txBody>
          <a:bodyPr/>
          <a:lstStyle/>
          <a:p>
            <a:pPr marL="0" indent="0">
              <a:buFont typeface="Arial" panose="020B0604020202020204" pitchFamily="34" charset="0"/>
              <a:buNone/>
            </a:pPr>
            <a:r>
              <a:rPr lang="en-GB"/>
              <a:t>Laura 6</a:t>
            </a:r>
          </a:p>
        </p:txBody>
      </p:sp>
      <p:sp>
        <p:nvSpPr>
          <p:cNvPr id="4" name="Slide Number Placeholder 3">
            <a:extLst>
              <a:ext uri="{FF2B5EF4-FFF2-40B4-BE49-F238E27FC236}">
                <a16:creationId xmlns:a16="http://schemas.microsoft.com/office/drawing/2014/main" id="{459C8F0A-8602-B5B8-B6E5-D6C9047646D5}"/>
              </a:ext>
            </a:extLst>
          </p:cNvPr>
          <p:cNvSpPr>
            <a:spLocks noGrp="1"/>
          </p:cNvSpPr>
          <p:nvPr>
            <p:ph type="sldNum" sz="quarter" idx="5"/>
          </p:nvPr>
        </p:nvSpPr>
        <p:spPr/>
        <p:txBody>
          <a:bodyPr/>
          <a:lstStyle/>
          <a:p>
            <a:fld id="{BFF6BC3D-E8C1-B740-B02A-89FC470B8E3E}" type="slidenum">
              <a:rPr lang="en-US" smtClean="0"/>
              <a:t>10</a:t>
            </a:fld>
            <a:endParaRPr lang="en-US"/>
          </a:p>
        </p:txBody>
      </p:sp>
    </p:spTree>
    <p:extLst>
      <p:ext uri="{BB962C8B-B14F-4D97-AF65-F5344CB8AC3E}">
        <p14:creationId xmlns:p14="http://schemas.microsoft.com/office/powerpoint/2010/main" val="130873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282A-9537-35AB-777F-D1CC4E495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67FAD-76D4-3A56-403A-F368D66706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2C390A-6D88-6779-EC00-EFEA3879D8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a:solidFill>
                <a:schemeClr val="bg1"/>
              </a:solidFill>
              <a:effectLst/>
              <a:latin typeface="Effra" panose="020B0603020203020204" pitchFamily="34" charset="0"/>
              <a:ea typeface="Aptos" panose="020B0004020202020204" pitchFamily="34" charset="0"/>
              <a:cs typeface="Effra" panose="020B0603020203020204" pitchFamily="34" charset="0"/>
            </a:endParaRPr>
          </a:p>
          <a:p>
            <a:pPr marL="0" indent="0">
              <a:buFont typeface="Arial" panose="020B0604020202020204" pitchFamily="34" charset="0"/>
              <a:buNone/>
            </a:pPr>
            <a:r>
              <a:rPr lang="en-GB"/>
              <a:t>Laura 6</a:t>
            </a:r>
          </a:p>
        </p:txBody>
      </p:sp>
      <p:sp>
        <p:nvSpPr>
          <p:cNvPr id="4" name="Slide Number Placeholder 3">
            <a:extLst>
              <a:ext uri="{FF2B5EF4-FFF2-40B4-BE49-F238E27FC236}">
                <a16:creationId xmlns:a16="http://schemas.microsoft.com/office/drawing/2014/main" id="{56962480-C8C3-C830-1BC4-18CCC1BBA7EA}"/>
              </a:ext>
            </a:extLst>
          </p:cNvPr>
          <p:cNvSpPr>
            <a:spLocks noGrp="1"/>
          </p:cNvSpPr>
          <p:nvPr>
            <p:ph type="sldNum" sz="quarter" idx="5"/>
          </p:nvPr>
        </p:nvSpPr>
        <p:spPr/>
        <p:txBody>
          <a:bodyPr/>
          <a:lstStyle/>
          <a:p>
            <a:fld id="{BFF6BC3D-E8C1-B740-B02A-89FC470B8E3E}" type="slidenum">
              <a:rPr lang="en-US" smtClean="0"/>
              <a:t>11</a:t>
            </a:fld>
            <a:endParaRPr lang="en-US"/>
          </a:p>
        </p:txBody>
      </p:sp>
    </p:spTree>
    <p:extLst>
      <p:ext uri="{BB962C8B-B14F-4D97-AF65-F5344CB8AC3E}">
        <p14:creationId xmlns:p14="http://schemas.microsoft.com/office/powerpoint/2010/main" val="17389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Michael 10</a:t>
            </a:r>
          </a:p>
        </p:txBody>
      </p:sp>
      <p:sp>
        <p:nvSpPr>
          <p:cNvPr id="4" name="Slide Number Placeholder 3"/>
          <p:cNvSpPr>
            <a:spLocks noGrp="1"/>
          </p:cNvSpPr>
          <p:nvPr>
            <p:ph type="sldNum" sz="quarter" idx="5"/>
          </p:nvPr>
        </p:nvSpPr>
        <p:spPr/>
        <p:txBody>
          <a:bodyPr/>
          <a:lstStyle/>
          <a:p>
            <a:fld id="{722EA2FD-511E-48D2-8E06-E75951CE35B2}" type="slidenum">
              <a:rPr lang="en-GB" smtClean="0"/>
              <a:t>13</a:t>
            </a:fld>
            <a:endParaRPr lang="en-GB"/>
          </a:p>
        </p:txBody>
      </p:sp>
    </p:spTree>
    <p:extLst>
      <p:ext uri="{BB962C8B-B14F-4D97-AF65-F5344CB8AC3E}">
        <p14:creationId xmlns:p14="http://schemas.microsoft.com/office/powerpoint/2010/main" val="150271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C84F-D178-C6B4-5C7F-B8E93A8003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D46F83-B943-EA74-66C3-677D49288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B97368-9BD3-ED75-51EA-6650EEAA4059}"/>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59F5509E-0F44-9865-178F-A496E4CF17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F94BED-27E1-7E07-8597-2293766EA90F}"/>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444441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2AC7-9474-E0FA-B105-29BEE4CECA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431336-2539-F644-529C-758F540FD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2610D-C502-7DF4-801C-7D4D14BB8124}"/>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27BE3EBD-18B0-6DF9-3BBE-957F228487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C442A-0004-C83A-1572-6992E812A082}"/>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386146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ECD5E-B8B1-5BC2-E2F9-A214637273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230D5B-275C-FBC7-0228-B8234CE22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C9CE2-2336-DCA8-AD3C-210851ECFB7F}"/>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DC5C3B33-7781-535F-D355-7509AAD77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B941E-28AC-B125-3F7E-FB002FFD0AF9}"/>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10687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L - one column">
    <p:spTree>
      <p:nvGrpSpPr>
        <p:cNvPr id="1" name=""/>
        <p:cNvGrpSpPr/>
        <p:nvPr/>
      </p:nvGrpSpPr>
      <p:grpSpPr>
        <a:xfrm>
          <a:off x="0" y="0"/>
          <a:ext cx="0" cy="0"/>
          <a:chOff x="0" y="0"/>
          <a:chExt cx="0" cy="0"/>
        </a:xfrm>
      </p:grpSpPr>
      <p:sp>
        <p:nvSpPr>
          <p:cNvPr id="55" name="object 8">
            <a:extLst>
              <a:ext uri="{FF2B5EF4-FFF2-40B4-BE49-F238E27FC236}">
                <a16:creationId xmlns:a16="http://schemas.microsoft.com/office/drawing/2014/main" id="{ED478437-34D8-480B-5E25-89FB1BD04CB5}"/>
              </a:ext>
            </a:extLst>
          </p:cNvPr>
          <p:cNvSpPr/>
          <p:nvPr userDrawn="1"/>
        </p:nvSpPr>
        <p:spPr>
          <a:xfrm>
            <a:off x="9115118" y="0"/>
            <a:ext cx="3076882" cy="1776303"/>
          </a:xfrm>
          <a:custGeom>
            <a:avLst/>
            <a:gdLst/>
            <a:ahLst/>
            <a:cxnLst/>
            <a:rect l="l" t="t" r="r" b="b"/>
            <a:pathLst>
              <a:path w="5073650" h="2929255">
                <a:moveTo>
                  <a:pt x="5073206" y="0"/>
                </a:moveTo>
                <a:lnTo>
                  <a:pt x="0" y="0"/>
                </a:lnTo>
                <a:lnTo>
                  <a:pt x="5073206" y="2929020"/>
                </a:lnTo>
                <a:lnTo>
                  <a:pt x="5073206" y="0"/>
                </a:lnTo>
                <a:close/>
              </a:path>
            </a:pathLst>
          </a:custGeom>
          <a:solidFill>
            <a:srgbClr val="F1F1F1"/>
          </a:solidFill>
        </p:spPr>
        <p:txBody>
          <a:bodyPr wrap="square" lIns="0" tIns="0" rIns="0" bIns="0" rtlCol="0"/>
          <a:lstStyle/>
          <a:p>
            <a:endParaRPr sz="1092"/>
          </a:p>
        </p:txBody>
      </p:sp>
      <p:pic>
        <p:nvPicPr>
          <p:cNvPr id="4" name="Picture 3">
            <a:extLst>
              <a:ext uri="{FF2B5EF4-FFF2-40B4-BE49-F238E27FC236}">
                <a16:creationId xmlns:a16="http://schemas.microsoft.com/office/drawing/2014/main" id="{431A36CE-4020-962C-06B1-5647DDC2BC22}"/>
              </a:ext>
            </a:extLst>
          </p:cNvPr>
          <p:cNvPicPr>
            <a:picLocks noChangeAspect="1"/>
          </p:cNvPicPr>
          <p:nvPr userDrawn="1"/>
        </p:nvPicPr>
        <p:blipFill>
          <a:blip r:embed="rId2"/>
          <a:stretch>
            <a:fillRect/>
          </a:stretch>
        </p:blipFill>
        <p:spPr>
          <a:xfrm>
            <a:off x="378231" y="374687"/>
            <a:ext cx="1029215" cy="438339"/>
          </a:xfrm>
          <a:prstGeom prst="rect">
            <a:avLst/>
          </a:prstGeom>
        </p:spPr>
      </p:pic>
      <p:pic>
        <p:nvPicPr>
          <p:cNvPr id="3" name="Picture 2">
            <a:extLst>
              <a:ext uri="{FF2B5EF4-FFF2-40B4-BE49-F238E27FC236}">
                <a16:creationId xmlns:a16="http://schemas.microsoft.com/office/drawing/2014/main" id="{7239A985-EB88-B525-6B70-FBF17075D99B}"/>
              </a:ext>
            </a:extLst>
          </p:cNvPr>
          <p:cNvPicPr>
            <a:picLocks noChangeAspect="1"/>
          </p:cNvPicPr>
          <p:nvPr userDrawn="1"/>
        </p:nvPicPr>
        <p:blipFill>
          <a:blip r:embed="rId3"/>
          <a:stretch>
            <a:fillRect/>
          </a:stretch>
        </p:blipFill>
        <p:spPr>
          <a:xfrm>
            <a:off x="11255665" y="374686"/>
            <a:ext cx="558104" cy="639581"/>
          </a:xfrm>
          <a:prstGeom prst="rect">
            <a:avLst/>
          </a:prstGeom>
        </p:spPr>
      </p:pic>
      <p:pic>
        <p:nvPicPr>
          <p:cNvPr id="2" name="Picture 1">
            <a:extLst>
              <a:ext uri="{FF2B5EF4-FFF2-40B4-BE49-F238E27FC236}">
                <a16:creationId xmlns:a16="http://schemas.microsoft.com/office/drawing/2014/main" id="{72C6E619-3272-3B8B-9941-21744B8ABC26}"/>
              </a:ext>
            </a:extLst>
          </p:cNvPr>
          <p:cNvPicPr>
            <a:picLocks noChangeAspect="1"/>
          </p:cNvPicPr>
          <p:nvPr userDrawn="1"/>
        </p:nvPicPr>
        <p:blipFill rotWithShape="1">
          <a:blip r:embed="rId4"/>
          <a:srcRect l="15363" t="30898" r="42941" b="30851"/>
          <a:stretch/>
        </p:blipFill>
        <p:spPr>
          <a:xfrm>
            <a:off x="8082945" y="4329528"/>
            <a:ext cx="4109055" cy="2528472"/>
          </a:xfrm>
          <a:prstGeom prst="rect">
            <a:avLst/>
          </a:prstGeom>
        </p:spPr>
      </p:pic>
      <p:sp>
        <p:nvSpPr>
          <p:cNvPr id="5" name="Text Placeholder 30">
            <a:extLst>
              <a:ext uri="{FF2B5EF4-FFF2-40B4-BE49-F238E27FC236}">
                <a16:creationId xmlns:a16="http://schemas.microsoft.com/office/drawing/2014/main" id="{82BDFA76-E8CE-AB6F-1EBD-FFD603D9D066}"/>
              </a:ext>
            </a:extLst>
          </p:cNvPr>
          <p:cNvSpPr>
            <a:spLocks noGrp="1"/>
          </p:cNvSpPr>
          <p:nvPr>
            <p:ph type="body" sz="quarter" idx="12" hasCustomPrompt="1"/>
          </p:nvPr>
        </p:nvSpPr>
        <p:spPr>
          <a:xfrm>
            <a:off x="820275" y="1478365"/>
            <a:ext cx="9677571" cy="990912"/>
          </a:xfrm>
          <a:prstGeom prst="rect">
            <a:avLst/>
          </a:prstGeom>
        </p:spPr>
        <p:txBody>
          <a:bodyPr/>
          <a:lstStyle>
            <a:lvl1pPr>
              <a:lnSpc>
                <a:spcPct val="77000"/>
              </a:lnSpc>
              <a:spcAft>
                <a:spcPts val="1683"/>
              </a:spcAft>
              <a:defRPr sz="4002" b="1" i="0">
                <a:solidFill>
                  <a:srgbClr val="320439"/>
                </a:solidFill>
                <a:latin typeface="Effra" panose="020B0603020203020204" pitchFamily="34" charset="0"/>
                <a:cs typeface="Effra" panose="020B0603020203020204" pitchFamily="34" charset="0"/>
              </a:defRPr>
            </a:lvl1pPr>
            <a:lvl2pPr algn="l">
              <a:defRPr sz="2971" b="0" i="0">
                <a:solidFill>
                  <a:schemeClr val="bg1"/>
                </a:solidFill>
                <a:latin typeface="Effra" panose="020B0603020203020204" pitchFamily="34" charset="0"/>
                <a:cs typeface="Effra" panose="020B0603020203020204" pitchFamily="34" charset="0"/>
              </a:defRPr>
            </a:lvl2pPr>
            <a:lvl3pPr algn="l">
              <a:defRPr sz="1698" b="0" i="0">
                <a:solidFill>
                  <a:schemeClr val="bg1"/>
                </a:solidFill>
                <a:latin typeface="Effra" panose="020B0603020203020204" pitchFamily="34" charset="0"/>
                <a:cs typeface="Effra" panose="020B0603020203020204" pitchFamily="34" charset="0"/>
              </a:defRPr>
            </a:lvl3pPr>
            <a:lvl4pPr algn="l">
              <a:defRPr sz="1698" b="0" i="0">
                <a:solidFill>
                  <a:schemeClr val="bg1"/>
                </a:solidFill>
                <a:latin typeface="Effra" panose="020B0603020203020204" pitchFamily="34" charset="0"/>
                <a:cs typeface="Effra" panose="020B0603020203020204" pitchFamily="34" charset="0"/>
              </a:defRPr>
            </a:lvl4pPr>
            <a:lvl5pPr algn="l">
              <a:defRPr sz="1698" b="0" i="0">
                <a:solidFill>
                  <a:schemeClr val="bg1"/>
                </a:solidFill>
                <a:latin typeface="Effra" panose="020B0603020203020204" pitchFamily="34" charset="0"/>
                <a:cs typeface="Effra" panose="020B0603020203020204" pitchFamily="34" charset="0"/>
              </a:defRPr>
            </a:lvl5pPr>
          </a:lstStyle>
          <a:p>
            <a:pPr lvl="0"/>
            <a:r>
              <a:rPr lang="en-GB"/>
              <a:t>Main title for slide here</a:t>
            </a:r>
          </a:p>
        </p:txBody>
      </p:sp>
      <p:sp>
        <p:nvSpPr>
          <p:cNvPr id="7" name="Text Placeholder 30">
            <a:extLst>
              <a:ext uri="{FF2B5EF4-FFF2-40B4-BE49-F238E27FC236}">
                <a16:creationId xmlns:a16="http://schemas.microsoft.com/office/drawing/2014/main" id="{BB0E2FAF-D965-A773-AC50-01EBAD0389CE}"/>
              </a:ext>
            </a:extLst>
          </p:cNvPr>
          <p:cNvSpPr>
            <a:spLocks noGrp="1"/>
          </p:cNvSpPr>
          <p:nvPr>
            <p:ph type="body" sz="quarter" idx="14" hasCustomPrompt="1"/>
          </p:nvPr>
        </p:nvSpPr>
        <p:spPr>
          <a:xfrm>
            <a:off x="820274" y="2603711"/>
            <a:ext cx="9677571" cy="3676917"/>
          </a:xfrm>
          <a:prstGeom prst="rect">
            <a:avLst/>
          </a:prstGeom>
        </p:spPr>
        <p:txBody>
          <a:bodyPr/>
          <a:lstStyle>
            <a:lvl1pPr>
              <a:lnSpc>
                <a:spcPct val="77000"/>
              </a:lnSpc>
              <a:spcAft>
                <a:spcPts val="1683"/>
              </a:spcAft>
              <a:defRPr sz="1334" b="0" i="0">
                <a:solidFill>
                  <a:srgbClr val="320439"/>
                </a:solidFill>
                <a:latin typeface="Effra" panose="020B0603020203020204" pitchFamily="34" charset="0"/>
                <a:cs typeface="Effra" panose="020B0603020203020204" pitchFamily="34" charset="0"/>
              </a:defRPr>
            </a:lvl1pPr>
            <a:lvl2pPr algn="l">
              <a:defRPr sz="2971" b="0" i="0">
                <a:solidFill>
                  <a:schemeClr val="bg1"/>
                </a:solidFill>
                <a:latin typeface="Effra" panose="020B0603020203020204" pitchFamily="34" charset="0"/>
                <a:cs typeface="Effra" panose="020B0603020203020204" pitchFamily="34" charset="0"/>
              </a:defRPr>
            </a:lvl2pPr>
            <a:lvl3pPr algn="l">
              <a:defRPr sz="1698" b="0" i="0">
                <a:solidFill>
                  <a:schemeClr val="bg1"/>
                </a:solidFill>
                <a:latin typeface="Effra" panose="020B0603020203020204" pitchFamily="34" charset="0"/>
                <a:cs typeface="Effra" panose="020B0603020203020204" pitchFamily="34" charset="0"/>
              </a:defRPr>
            </a:lvl3pPr>
            <a:lvl4pPr algn="l">
              <a:defRPr sz="1698" b="0" i="0">
                <a:solidFill>
                  <a:schemeClr val="bg1"/>
                </a:solidFill>
                <a:latin typeface="Effra" panose="020B0603020203020204" pitchFamily="34" charset="0"/>
                <a:cs typeface="Effra" panose="020B0603020203020204" pitchFamily="34" charset="0"/>
              </a:defRPr>
            </a:lvl4pPr>
            <a:lvl5pPr algn="l">
              <a:defRPr sz="1698" b="0" i="0">
                <a:solidFill>
                  <a:schemeClr val="bg1"/>
                </a:solidFill>
                <a:latin typeface="Effra" panose="020B0603020203020204" pitchFamily="34" charset="0"/>
                <a:cs typeface="Effra" panose="020B0603020203020204" pitchFamily="34" charset="0"/>
              </a:defRPr>
            </a:lvl5pPr>
          </a:lstStyle>
          <a:p>
            <a:pPr lvl="0"/>
            <a:r>
              <a:rPr lang="en-GB"/>
              <a:t>Content here</a:t>
            </a:r>
          </a:p>
        </p:txBody>
      </p:sp>
    </p:spTree>
    <p:extLst>
      <p:ext uri="{BB962C8B-B14F-4D97-AF65-F5344CB8AC3E}">
        <p14:creationId xmlns:p14="http://schemas.microsoft.com/office/powerpoint/2010/main" val="41171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BE3B-942E-AFAC-C87B-CFCCB922F7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712EBA-EDEC-EF5C-E77F-375EDC1C8C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4F3EC-92D8-CB5E-93CB-CB0713241610}"/>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430EB52F-5735-E0C4-A88D-50DFE47F16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F37085-4934-D7EF-0C9D-ACA04AB8606C}"/>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4181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C88E-07A3-633D-7F7F-FAB330A4D2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A3ABA7D-9C34-1BDF-469B-D3551F98E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3B2B09-E24D-9102-A5C1-94E4ABB73EC7}"/>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6CF2A41B-A0C7-2DF4-8B27-0D352B1BD9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2AF29-0514-6E63-48AF-5ED7202827B3}"/>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16447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58E0-9876-7D3B-E755-9E1EDBE39A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EDD5D9-8AE1-671E-6FD9-C38DBFBCC4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8881A3-949E-5915-1193-2182117420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48E9E8-8C27-AEB7-3096-A43C0B3A1EFF}"/>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6" name="Footer Placeholder 5">
            <a:extLst>
              <a:ext uri="{FF2B5EF4-FFF2-40B4-BE49-F238E27FC236}">
                <a16:creationId xmlns:a16="http://schemas.microsoft.com/office/drawing/2014/main" id="{E6C4C9AC-3B71-2387-2459-10B7EAD049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956597-0F46-4B83-9D96-005843550042}"/>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2620635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2815-2103-E70C-5523-4F2780BB0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627C98-93EB-C7D0-9877-DB217E554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035AE-AD2E-294A-0599-64844EF220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A7D566-72D8-8D36-0D04-39A23F862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AA15F-4332-B695-00DE-BB5C9305B2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03A62F-2925-8E6C-F89B-2B54218A5B6D}"/>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8" name="Footer Placeholder 7">
            <a:extLst>
              <a:ext uri="{FF2B5EF4-FFF2-40B4-BE49-F238E27FC236}">
                <a16:creationId xmlns:a16="http://schemas.microsoft.com/office/drawing/2014/main" id="{76746E85-B0B5-D0FA-6D86-ECA0A8CC4D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9E497D5-C2BF-1882-6B77-4FFB1265C3AB}"/>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297796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956F-BFC7-8C42-A609-0EB06D8DA6C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8DAA619-2F4A-DFC7-356F-2D6AA399DD70}"/>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4" name="Footer Placeholder 3">
            <a:extLst>
              <a:ext uri="{FF2B5EF4-FFF2-40B4-BE49-F238E27FC236}">
                <a16:creationId xmlns:a16="http://schemas.microsoft.com/office/drawing/2014/main" id="{ED0180EA-D440-C7B8-1AF7-B8B23CA379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1818A07-2591-B069-140A-CDB474B7068D}"/>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04786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5B199-2ACC-6CBB-8FB3-9824EA5ADE20}"/>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3" name="Footer Placeholder 2">
            <a:extLst>
              <a:ext uri="{FF2B5EF4-FFF2-40B4-BE49-F238E27FC236}">
                <a16:creationId xmlns:a16="http://schemas.microsoft.com/office/drawing/2014/main" id="{F916B8A8-C41C-9C96-620E-5E903CD3AD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184312-4120-CB83-D214-9664D82470EC}"/>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07990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57F9-0ADC-3609-1203-2925355F8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876348-A2CF-3F95-AC0C-B535B8D25A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62CD28-8262-C311-916B-59CE11809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7BC96-23F0-44DD-0F8B-7C7FCDCD7D1A}"/>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6" name="Footer Placeholder 5">
            <a:extLst>
              <a:ext uri="{FF2B5EF4-FFF2-40B4-BE49-F238E27FC236}">
                <a16:creationId xmlns:a16="http://schemas.microsoft.com/office/drawing/2014/main" id="{56030BB7-0E38-FA40-1C1C-8A8B6A33E3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7F642-1E05-DE7D-A260-960433F6056A}"/>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173332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D6E7-B186-5D37-6B7B-445C715B7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2BD9F8-E44F-1903-A261-8B3A904E8E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995718-0C2B-1628-596D-DBD357448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BA6C46-CE36-4AD2-F7A1-D66D556FCEFE}"/>
              </a:ext>
            </a:extLst>
          </p:cNvPr>
          <p:cNvSpPr>
            <a:spLocks noGrp="1"/>
          </p:cNvSpPr>
          <p:nvPr>
            <p:ph type="dt" sz="half" idx="10"/>
          </p:nvPr>
        </p:nvSpPr>
        <p:spPr/>
        <p:txBody>
          <a:bodyPr/>
          <a:lstStyle/>
          <a:p>
            <a:fld id="{828D5248-DC91-4C79-B0DA-A42419574C06}" type="datetimeFigureOut">
              <a:rPr lang="en-GB" smtClean="0"/>
              <a:t>04/07/2025</a:t>
            </a:fld>
            <a:endParaRPr lang="en-GB"/>
          </a:p>
        </p:txBody>
      </p:sp>
      <p:sp>
        <p:nvSpPr>
          <p:cNvPr id="6" name="Footer Placeholder 5">
            <a:extLst>
              <a:ext uri="{FF2B5EF4-FFF2-40B4-BE49-F238E27FC236}">
                <a16:creationId xmlns:a16="http://schemas.microsoft.com/office/drawing/2014/main" id="{36FD7299-8C3A-7C6B-5143-27637DCD3A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16753-13BF-2B94-82CA-06EBD36AFA54}"/>
              </a:ext>
            </a:extLst>
          </p:cNvPr>
          <p:cNvSpPr>
            <a:spLocks noGrp="1"/>
          </p:cNvSpPr>
          <p:nvPr>
            <p:ph type="sldNum" sz="quarter" idx="12"/>
          </p:nvPr>
        </p:nvSpPr>
        <p:spPr/>
        <p:txBody>
          <a:bodyPr/>
          <a:lstStyle/>
          <a:p>
            <a:fld id="{B56A9E54-996D-4B1E-B9F3-023BD1EF6BA0}" type="slidenum">
              <a:rPr lang="en-GB" smtClean="0"/>
              <a:t>‹#›</a:t>
            </a:fld>
            <a:endParaRPr lang="en-GB"/>
          </a:p>
        </p:txBody>
      </p:sp>
    </p:spTree>
    <p:extLst>
      <p:ext uri="{BB962C8B-B14F-4D97-AF65-F5344CB8AC3E}">
        <p14:creationId xmlns:p14="http://schemas.microsoft.com/office/powerpoint/2010/main" val="74909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C5CEF7-5583-602A-2438-03F22BCC1D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F6B362-622F-4580-CEE2-94462CBBC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679B79-415C-A722-A672-39989883F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28D5248-DC91-4C79-B0DA-A42419574C06}" type="datetimeFigureOut">
              <a:rPr lang="en-GB" smtClean="0"/>
              <a:t>04/07/2025</a:t>
            </a:fld>
            <a:endParaRPr lang="en-GB"/>
          </a:p>
        </p:txBody>
      </p:sp>
      <p:sp>
        <p:nvSpPr>
          <p:cNvPr id="5" name="Footer Placeholder 4">
            <a:extLst>
              <a:ext uri="{FF2B5EF4-FFF2-40B4-BE49-F238E27FC236}">
                <a16:creationId xmlns:a16="http://schemas.microsoft.com/office/drawing/2014/main" id="{E9276741-9612-D299-F2C3-656EB5C730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F4A5BE2-CCB1-EE2E-3B2F-F13344023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6A9E54-996D-4B1E-B9F3-023BD1EF6BA0}" type="slidenum">
              <a:rPr lang="en-GB" smtClean="0"/>
              <a:t>‹#›</a:t>
            </a:fld>
            <a:endParaRPr lang="en-GB"/>
          </a:p>
        </p:txBody>
      </p:sp>
    </p:spTree>
    <p:extLst>
      <p:ext uri="{BB962C8B-B14F-4D97-AF65-F5344CB8AC3E}">
        <p14:creationId xmlns:p14="http://schemas.microsoft.com/office/powerpoint/2010/main" val="90675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14E_F7AFF21F.xml"/><Relationship Id="rId7" Type="http://schemas.openxmlformats.org/officeDocument/2006/relationships/hyperlink" Target="https://canvas.manchester.ac.u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elearning.bmh.manchester.ac.uk/canvas/" TargetMode="External"/><Relationship Id="rId4" Type="http://schemas.openxmlformats.org/officeDocument/2006/relationships/hyperlink" Target="https://elearning.bmh.manchester.ac.uk/abou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elearning.bmh.manchester.ac.uk/training/canvas-training/"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elearning.bmh.manchester.ac.uk/canvas/central/"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forms.office.com/e/EBg4GfLuJU" TargetMode="External"/><Relationship Id="rId4" Type="http://schemas.openxmlformats.org/officeDocument/2006/relationships/hyperlink" Target="https://forms.office.com/e/U3317LZFk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hyperlink" Target="https://livemanchesterac.sharepoint.com/sites/UOM-FLP-CLE-CANVAS" TargetMode="External"/><Relationship Id="rId13" Type="http://schemas.openxmlformats.org/officeDocument/2006/relationships/image" Target="../media/image25.svg"/><Relationship Id="rId3" Type="http://schemas.openxmlformats.org/officeDocument/2006/relationships/hyperlink" Target="https://engage.cloud.microsoft/main/org/live.manchester.ac.uk/groups/eyJfdHlwZSI6Ikdyb3VwIiwiaWQiOiIzMTU0MzIwNTg4OCJ9" TargetMode="External"/><Relationship Id="rId7" Type="http://schemas.openxmlformats.org/officeDocument/2006/relationships/hyperlink" Target="https://elearning.bmh.manchester.ac.uk/about/" TargetMode="External"/><Relationship Id="rId12"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hyperlink" Target="https://elearning.bmh.manchester.ac.uk/canvas" TargetMode="External"/><Relationship Id="rId11"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hyperlink" Target="https://elearning.bmh.manchester.ac.uk/training/canvas-training/" TargetMode="External"/><Relationship Id="rId4" Type="http://schemas.openxmlformats.org/officeDocument/2006/relationships/image" Target="../media/image21.png"/><Relationship Id="rId9" Type="http://schemas.openxmlformats.org/officeDocument/2006/relationships/hyperlink" Target="https://elearning.bmh.manchester.ac.uk/canvas/centr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png"/><Relationship Id="rId7" Type="http://schemas.openxmlformats.org/officeDocument/2006/relationships/hyperlink" Target="https://elearning.bmh.manchester.ac.uk/canva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learning.bmh.manchester.ac.uk/about/" TargetMode="External"/><Relationship Id="rId5"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 Id="rId4" Type="http://schemas.openxmlformats.org/officeDocument/2006/relationships/hyperlink" Target="https://elearning.bmh.manchester.ac.uk/training/canvas-trai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livemanchesterac.sharepoint.com/sites/UOM-FLP-CLE-CANVAS/Shared%20Documents/Forms/AllItems.aspx?id=%2Fsites%2FUOM%2DFLP%2DCLE%2DCANVAS%2FShared%20Documents%2FProject%20Artefacts%2FCourse%20Unit%20Canvas%20Standards%20with%20checklist%20%28Feb%202025%29%2Epdf&amp;parent=%2Fsites%2FUOM%2DFLP%2DCLE%2DCANVAS%2FShared%20Documents%2FProject%20Artefac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https://elearning.bmh.manchester.ac.uk/training/canvas-trainin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livemanchesterac.sharepoint.com/sites/UOM-FLP-CLE-CANVAS/SitePages/CanvasProjectArtefacts.aspx" TargetMode="External"/><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9.svg"/><Relationship Id="rId5" Type="http://schemas.openxmlformats.org/officeDocument/2006/relationships/hyperlink" Target="https://elearning.bmh.manchester.ac.uk/canvas/central/" TargetMode="External"/><Relationship Id="rId10" Type="http://schemas.openxmlformats.org/officeDocument/2006/relationships/image" Target="../media/image8.png"/><Relationship Id="rId4" Type="http://schemas.openxmlformats.org/officeDocument/2006/relationships/hyperlink" Target="https://elearning.bmh.manchester.ac.uk/training/canvas-training/" TargetMode="External"/><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4884"/>
        </a:solidFill>
        <a:effectLst/>
      </p:bgPr>
    </p:bg>
    <p:spTree>
      <p:nvGrpSpPr>
        <p:cNvPr id="1" name="">
          <a:extLst>
            <a:ext uri="{FF2B5EF4-FFF2-40B4-BE49-F238E27FC236}">
              <a16:creationId xmlns:a16="http://schemas.microsoft.com/office/drawing/2014/main" id="{EBCA13C2-6D67-A5A1-7D7A-A3BA8900980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5AAADBA-BF07-8663-A9A2-99CA49392EE4}"/>
              </a:ext>
            </a:extLst>
          </p:cNvPr>
          <p:cNvSpPr txBox="1">
            <a:spLocks noGrp="1"/>
          </p:cNvSpPr>
          <p:nvPr>
            <p:ph type="title" idx="4294967295"/>
          </p:nvPr>
        </p:nvSpPr>
        <p:spPr>
          <a:xfrm>
            <a:off x="1767040" y="1605290"/>
            <a:ext cx="4871885"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a:ln>
                  <a:noFill/>
                </a:ln>
                <a:solidFill>
                  <a:schemeClr val="bg1"/>
                </a:solidFill>
                <a:effectLst/>
                <a:uLnTx/>
                <a:uFillTx/>
                <a:latin typeface="Effra" panose="020B0603020203020204"/>
                <a:ea typeface="+mn-ea"/>
                <a:cs typeface="+mn-cs"/>
              </a:rPr>
              <a:t>From </a:t>
            </a:r>
            <a:r>
              <a:rPr kumimoji="0" lang="en-GB" sz="4800" b="0" i="0" u="none" strike="noStrike" kern="1200" cap="none" spc="0" normalizeH="0" baseline="0" noProof="0" err="1">
                <a:ln>
                  <a:noFill/>
                </a:ln>
                <a:solidFill>
                  <a:schemeClr val="bg1"/>
                </a:solidFill>
                <a:effectLst/>
                <a:uLnTx/>
                <a:uFillTx/>
                <a:latin typeface="Effra" panose="020B0603020203020204"/>
                <a:ea typeface="+mn-ea"/>
                <a:cs typeface="+mn-cs"/>
              </a:rPr>
              <a:t>Blackoard</a:t>
            </a:r>
            <a:r>
              <a:rPr kumimoji="0" lang="en-GB" sz="4800" b="0" i="0" u="none" strike="noStrike" kern="1200" cap="none" spc="0" normalizeH="0" baseline="0" noProof="0">
                <a:ln>
                  <a:noFill/>
                </a:ln>
                <a:solidFill>
                  <a:schemeClr val="bg1"/>
                </a:solidFill>
                <a:effectLst/>
                <a:uLnTx/>
                <a:uFillTx/>
                <a:latin typeface="Effra" panose="020B0603020203020204"/>
                <a:ea typeface="+mn-ea"/>
                <a:cs typeface="+mn-cs"/>
              </a:rPr>
              <a:t> to Canvas</a:t>
            </a:r>
          </a:p>
        </p:txBody>
      </p:sp>
      <p:sp>
        <p:nvSpPr>
          <p:cNvPr id="8" name="TextBox 7">
            <a:extLst>
              <a:ext uri="{FF2B5EF4-FFF2-40B4-BE49-F238E27FC236}">
                <a16:creationId xmlns:a16="http://schemas.microsoft.com/office/drawing/2014/main" id="{B5D15C09-A464-FA60-5DCE-93025DE4C25F}"/>
              </a:ext>
            </a:extLst>
          </p:cNvPr>
          <p:cNvSpPr txBox="1">
            <a:spLocks/>
          </p:cNvSpPr>
          <p:nvPr/>
        </p:nvSpPr>
        <p:spPr>
          <a:xfrm>
            <a:off x="462115" y="3167390"/>
            <a:ext cx="3670047" cy="523220"/>
          </a:xfrm>
          <a:prstGeom prst="rect">
            <a:avLst/>
          </a:prstGeom>
          <a:noFill/>
        </p:spPr>
        <p:txBody>
          <a:bodyPr wrap="square" rtlCol="0">
            <a:spAutoFit/>
          </a:bodyPr>
          <a:lstStyle/>
          <a:p>
            <a:pPr algn="l" fontAlgn="ctr"/>
            <a:r>
              <a:rPr lang="en-GB" sz="2800">
                <a:solidFill>
                  <a:schemeClr val="bg1"/>
                </a:solidFill>
                <a:latin typeface="Effra" panose="020B0603020203020204"/>
              </a:rPr>
              <a:t>CLE open meeting</a:t>
            </a:r>
            <a:endParaRPr lang="en-GB" sz="2800" i="0">
              <a:solidFill>
                <a:schemeClr val="bg1"/>
              </a:solidFill>
              <a:effectLst/>
              <a:latin typeface="Effra" panose="020B0603020203020204"/>
            </a:endParaRPr>
          </a:p>
        </p:txBody>
      </p:sp>
      <p:sp>
        <p:nvSpPr>
          <p:cNvPr id="4" name="TextBox 3">
            <a:extLst>
              <a:ext uri="{FF2B5EF4-FFF2-40B4-BE49-F238E27FC236}">
                <a16:creationId xmlns:a16="http://schemas.microsoft.com/office/drawing/2014/main" id="{76ED0925-6344-91F2-FF13-D8A1D23C0BD9}"/>
              </a:ext>
            </a:extLst>
          </p:cNvPr>
          <p:cNvSpPr txBox="1">
            <a:spLocks/>
          </p:cNvSpPr>
          <p:nvPr/>
        </p:nvSpPr>
        <p:spPr>
          <a:xfrm>
            <a:off x="462115" y="4406071"/>
            <a:ext cx="4772037" cy="954107"/>
          </a:xfrm>
          <a:prstGeom prst="rect">
            <a:avLst/>
          </a:prstGeom>
          <a:noFill/>
        </p:spPr>
        <p:txBody>
          <a:bodyPr wrap="square" lIns="91440" tIns="45720" rIns="91440" bIns="45720" rtlCol="0" anchor="t">
            <a:spAutoFit/>
          </a:bodyPr>
          <a:lstStyle/>
          <a:p>
            <a:pPr fontAlgn="ctr"/>
            <a:r>
              <a:rPr lang="en-GB" sz="2800">
                <a:solidFill>
                  <a:schemeClr val="bg1"/>
                </a:solidFill>
                <a:latin typeface="Effra" panose="020B0603020203020204"/>
              </a:rPr>
              <a:t>June</a:t>
            </a:r>
          </a:p>
          <a:p>
            <a:pPr fontAlgn="ctr"/>
            <a:r>
              <a:rPr lang="en-GB" sz="2800">
                <a:solidFill>
                  <a:schemeClr val="bg1"/>
                </a:solidFill>
                <a:latin typeface="Effra" panose="020B0603020203020204"/>
              </a:rPr>
              <a:t>2025</a:t>
            </a:r>
            <a:endParaRPr lang="en-GB" sz="2800" i="0">
              <a:solidFill>
                <a:schemeClr val="bg1"/>
              </a:solidFill>
              <a:effectLst/>
              <a:latin typeface="Effra" panose="020B0603020203020204"/>
            </a:endParaRPr>
          </a:p>
        </p:txBody>
      </p:sp>
      <p:pic>
        <p:nvPicPr>
          <p:cNvPr id="7" name="Picture 6" descr="A person looking at their phone">
            <a:extLst>
              <a:ext uri="{FF2B5EF4-FFF2-40B4-BE49-F238E27FC236}">
                <a16:creationId xmlns:a16="http://schemas.microsoft.com/office/drawing/2014/main" id="{32FE8A4C-055B-096D-414B-9B18747EE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a:extLst>
              <a:ext uri="{FF2B5EF4-FFF2-40B4-BE49-F238E27FC236}">
                <a16:creationId xmlns:a16="http://schemas.microsoft.com/office/drawing/2014/main" id="{A0E71FF7-99CD-01F4-258C-D1A26B0E1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944CC6-3757-59F7-2D44-1C5868B08FB4}"/>
              </a:ext>
            </a:extLst>
          </p:cNvPr>
          <p:cNvSpPr txBox="1"/>
          <p:nvPr/>
        </p:nvSpPr>
        <p:spPr>
          <a:xfrm>
            <a:off x="552623" y="1982450"/>
            <a:ext cx="6027035" cy="1569660"/>
          </a:xfrm>
          <a:prstGeom prst="rect">
            <a:avLst/>
          </a:prstGeom>
          <a:noFill/>
        </p:spPr>
        <p:txBody>
          <a:bodyPr wrap="none" lIns="91440" tIns="45720" rIns="91440" bIns="45720" rtlCol="0" anchor="t">
            <a:spAutoFit/>
          </a:bodyPr>
          <a:lstStyle/>
          <a:p>
            <a:r>
              <a:rPr lang="en-GB" sz="4800" b="1">
                <a:solidFill>
                  <a:srgbClr val="FF4A85"/>
                </a:solidFill>
              </a:rPr>
              <a:t>FROM</a:t>
            </a:r>
            <a:r>
              <a:rPr lang="en-GB" sz="4800" b="1"/>
              <a:t> </a:t>
            </a:r>
            <a:r>
              <a:rPr lang="en-GB" sz="4800" b="1">
                <a:solidFill>
                  <a:srgbClr val="FF4A85"/>
                </a:solidFill>
              </a:rPr>
              <a:t>BLACKBOARD</a:t>
            </a:r>
            <a:r>
              <a:rPr lang="en-GB" sz="4800" b="1"/>
              <a:t> </a:t>
            </a:r>
          </a:p>
          <a:p>
            <a:r>
              <a:rPr lang="en-GB" sz="4800" b="1">
                <a:solidFill>
                  <a:srgbClr val="FF4A85"/>
                </a:solidFill>
              </a:rPr>
              <a:t>TO</a:t>
            </a:r>
            <a:r>
              <a:rPr lang="en-GB" sz="4800" b="1"/>
              <a:t> CANVAS</a:t>
            </a:r>
          </a:p>
        </p:txBody>
      </p:sp>
      <p:sp>
        <p:nvSpPr>
          <p:cNvPr id="3" name="TextBox 2">
            <a:extLst>
              <a:ext uri="{FF2B5EF4-FFF2-40B4-BE49-F238E27FC236}">
                <a16:creationId xmlns:a16="http://schemas.microsoft.com/office/drawing/2014/main" id="{D9FF1B98-0191-64EF-A39A-9160299B0B30}"/>
              </a:ext>
            </a:extLst>
          </p:cNvPr>
          <p:cNvSpPr txBox="1"/>
          <p:nvPr/>
        </p:nvSpPr>
        <p:spPr>
          <a:xfrm>
            <a:off x="462115" y="5084956"/>
            <a:ext cx="5113495" cy="1477328"/>
          </a:xfrm>
          <a:prstGeom prst="rect">
            <a:avLst/>
          </a:prstGeom>
          <a:noFill/>
        </p:spPr>
        <p:txBody>
          <a:bodyPr wrap="square" lIns="91440" tIns="45720" rIns="91440" bIns="45720" rtlCol="0" anchor="t">
            <a:spAutoFit/>
          </a:bodyPr>
          <a:lstStyle/>
          <a:p>
            <a:r>
              <a:rPr lang="en-GB" sz="2400">
                <a:solidFill>
                  <a:schemeClr val="bg1"/>
                </a:solidFill>
              </a:rPr>
              <a:t>SCHOOL OF HEALTH SCIENCES CANVAS OPEN MEETING</a:t>
            </a:r>
          </a:p>
          <a:p>
            <a:endParaRPr lang="en-GB">
              <a:solidFill>
                <a:srgbClr val="DE98CA"/>
              </a:solidFill>
            </a:endParaRPr>
          </a:p>
          <a:p>
            <a:r>
              <a:rPr lang="en-GB" sz="2400">
                <a:solidFill>
                  <a:srgbClr val="DE98CA"/>
                </a:solidFill>
              </a:rPr>
              <a:t>JULY 2025</a:t>
            </a:r>
          </a:p>
        </p:txBody>
      </p:sp>
    </p:spTree>
    <p:extLst>
      <p:ext uri="{BB962C8B-B14F-4D97-AF65-F5344CB8AC3E}">
        <p14:creationId xmlns:p14="http://schemas.microsoft.com/office/powerpoint/2010/main" val="395985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A0A01-190E-2008-1FF3-86357F7F5897}"/>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B949C712-9BC5-BC83-98DB-F26BF0604EF6}"/>
              </a:ext>
              <a:ext uri="{C183D7F6-B498-43B3-948B-1728B52AA6E4}">
                <adec:decorative xmlns:adec="http://schemas.microsoft.com/office/drawing/2017/decorative" val="1"/>
              </a:ext>
            </a:extLst>
          </p:cNvPr>
          <p:cNvSpPr/>
          <p:nvPr/>
        </p:nvSpPr>
        <p:spPr>
          <a:xfrm>
            <a:off x="558708" y="1376823"/>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latin typeface="Calibri"/>
              <a:ea typeface="Calibri"/>
              <a:cs typeface="Calibri"/>
            </a:endParaRPr>
          </a:p>
        </p:txBody>
      </p:sp>
      <p:sp>
        <p:nvSpPr>
          <p:cNvPr id="78" name="Rectangle 77">
            <a:extLst>
              <a:ext uri="{FF2B5EF4-FFF2-40B4-BE49-F238E27FC236}">
                <a16:creationId xmlns:a16="http://schemas.microsoft.com/office/drawing/2014/main" id="{C2A54A90-FEDA-B945-A228-AFFF5C45A72C}"/>
              </a:ext>
              <a:ext uri="{C183D7F6-B498-43B3-948B-1728B52AA6E4}">
                <adec:decorative xmlns:adec="http://schemas.microsoft.com/office/drawing/2017/decorative" val="1"/>
              </a:ext>
            </a:extLst>
          </p:cNvPr>
          <p:cNvSpPr/>
          <p:nvPr/>
        </p:nvSpPr>
        <p:spPr>
          <a:xfrm>
            <a:off x="558708" y="2703685"/>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79" name="Rectangle 78">
            <a:extLst>
              <a:ext uri="{FF2B5EF4-FFF2-40B4-BE49-F238E27FC236}">
                <a16:creationId xmlns:a16="http://schemas.microsoft.com/office/drawing/2014/main" id="{EB426A08-A53D-0A25-2F10-42E9D7CAE6AC}"/>
              </a:ext>
              <a:ext uri="{C183D7F6-B498-43B3-948B-1728B52AA6E4}">
                <adec:decorative xmlns:adec="http://schemas.microsoft.com/office/drawing/2017/decorative" val="1"/>
              </a:ext>
            </a:extLst>
          </p:cNvPr>
          <p:cNvSpPr/>
          <p:nvPr/>
        </p:nvSpPr>
        <p:spPr>
          <a:xfrm>
            <a:off x="558708" y="5348769"/>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80" name="Rectangle 79">
            <a:extLst>
              <a:ext uri="{FF2B5EF4-FFF2-40B4-BE49-F238E27FC236}">
                <a16:creationId xmlns:a16="http://schemas.microsoft.com/office/drawing/2014/main" id="{7BDBCCBD-8947-6F01-B35E-B4184D6C8057}"/>
              </a:ext>
              <a:ext uri="{C183D7F6-B498-43B3-948B-1728B52AA6E4}">
                <adec:decorative xmlns:adec="http://schemas.microsoft.com/office/drawing/2017/decorative" val="1"/>
              </a:ext>
            </a:extLst>
          </p:cNvPr>
          <p:cNvSpPr/>
          <p:nvPr/>
        </p:nvSpPr>
        <p:spPr>
          <a:xfrm>
            <a:off x="558708" y="4026227"/>
            <a:ext cx="1123051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Calibri"/>
              <a:ea typeface="Calibri"/>
              <a:cs typeface="Calibri"/>
            </a:endParaRPr>
          </a:p>
        </p:txBody>
      </p:sp>
      <p:sp>
        <p:nvSpPr>
          <p:cNvPr id="4" name="Title 1">
            <a:extLst>
              <a:ext uri="{FF2B5EF4-FFF2-40B4-BE49-F238E27FC236}">
                <a16:creationId xmlns:a16="http://schemas.microsoft.com/office/drawing/2014/main" id="{6A6A9272-B79D-33F4-4483-F69ED46333EC}"/>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300" b="0" i="0" u="none" strike="noStrike" kern="1200" cap="none" spc="0" normalizeH="0" baseline="0" noProof="0">
                <a:ln>
                  <a:noFill/>
                </a:ln>
                <a:solidFill>
                  <a:srgbClr val="320439"/>
                </a:solidFill>
                <a:effectLst/>
                <a:uLnTx/>
                <a:uFillTx/>
                <a:latin typeface="Calibri"/>
                <a:ea typeface="Calibri"/>
                <a:cs typeface="Calibri"/>
              </a:rPr>
              <a:t>What do I need to do?</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
            <a:extLst>
              <a:ext uri="{FF2B5EF4-FFF2-40B4-BE49-F238E27FC236}">
                <a16:creationId xmlns:a16="http://schemas.microsoft.com/office/drawing/2014/main" id="{368D6A1F-7596-B0C2-6487-3300638C5B9A}"/>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4" name="Rectangle 73">
            <a:extLst>
              <a:ext uri="{FF2B5EF4-FFF2-40B4-BE49-F238E27FC236}">
                <a16:creationId xmlns:a16="http://schemas.microsoft.com/office/drawing/2014/main" id="{019B5A80-6414-4364-4AAF-B06F3911365E}"/>
              </a:ext>
            </a:extLst>
          </p:cNvPr>
          <p:cNvSpPr/>
          <p:nvPr/>
        </p:nvSpPr>
        <p:spPr>
          <a:xfrm>
            <a:off x="482508" y="2612883"/>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Sign up for training: </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https://</a:t>
            </a:r>
            <a:r>
              <a:rPr lang="en-GB" sz="2000" err="1">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elearning.bmh.manchester.ac.uk</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/training/canvas-training/ </a:t>
            </a:r>
            <a:endParaRPr lang="en-GB" sz="2000">
              <a:solidFill>
                <a:schemeClr val="bg1"/>
              </a:solidFill>
              <a:latin typeface="Calibri"/>
              <a:ea typeface="Calibri"/>
              <a:cs typeface="Calibri"/>
            </a:endParaRPr>
          </a:p>
        </p:txBody>
      </p:sp>
      <p:sp>
        <p:nvSpPr>
          <p:cNvPr id="76" name="Rectangle 75">
            <a:extLst>
              <a:ext uri="{FF2B5EF4-FFF2-40B4-BE49-F238E27FC236}">
                <a16:creationId xmlns:a16="http://schemas.microsoft.com/office/drawing/2014/main" id="{5F9034FA-D5C2-8AE9-36B7-2337161D1C0C}"/>
              </a:ext>
            </a:extLst>
          </p:cNvPr>
          <p:cNvSpPr/>
          <p:nvPr/>
        </p:nvSpPr>
        <p:spPr>
          <a:xfrm>
            <a:off x="482508" y="5257967"/>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Follow the course template and </a:t>
            </a:r>
            <a:r>
              <a:rPr lang="en-GB" sz="2000">
                <a:solidFill>
                  <a:schemeClr val="bg1"/>
                </a:solidFill>
                <a:latin typeface="Calibri"/>
                <a:ea typeface="Calibri"/>
                <a:cs typeface="Calibri"/>
                <a:hlinkClick r:id="rId6">
                  <a:extLst>
                    <a:ext uri="{A12FA001-AC4F-418D-AE19-62706E023703}">
                      <ahyp:hlinkClr xmlns:ahyp="http://schemas.microsoft.com/office/drawing/2018/hyperlinkcolor" val="tx"/>
                    </a:ext>
                  </a:extLst>
                </a:hlinkClick>
              </a:rPr>
              <a:t>course unit standards</a:t>
            </a:r>
            <a:endParaRPr lang="en-GB" sz="2000">
              <a:solidFill>
                <a:schemeClr val="bg1"/>
              </a:solidFill>
              <a:effectLst/>
              <a:latin typeface="Calibri"/>
              <a:ea typeface="Calibri"/>
              <a:cs typeface="Calibri"/>
            </a:endParaRPr>
          </a:p>
        </p:txBody>
      </p:sp>
      <p:sp>
        <p:nvSpPr>
          <p:cNvPr id="64" name="Rectangle 63">
            <a:extLst>
              <a:ext uri="{FF2B5EF4-FFF2-40B4-BE49-F238E27FC236}">
                <a16:creationId xmlns:a16="http://schemas.microsoft.com/office/drawing/2014/main" id="{D8298DA2-BF35-5C21-890F-469C056876EE}"/>
              </a:ext>
            </a:extLst>
          </p:cNvPr>
          <p:cNvSpPr/>
          <p:nvPr/>
        </p:nvSpPr>
        <p:spPr>
          <a:xfrm>
            <a:off x="482508" y="3935425"/>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Put time aside between now and the end of August to build your S1 and Full-Year course </a:t>
            </a:r>
          </a:p>
        </p:txBody>
      </p:sp>
      <p:sp>
        <p:nvSpPr>
          <p:cNvPr id="2" name="Rectangle 1">
            <a:extLst>
              <a:ext uri="{FF2B5EF4-FFF2-40B4-BE49-F238E27FC236}">
                <a16:creationId xmlns:a16="http://schemas.microsoft.com/office/drawing/2014/main" id="{78D20A5B-98F9-F11A-C398-01A2C79201EC}"/>
              </a:ext>
            </a:extLst>
          </p:cNvPr>
          <p:cNvSpPr/>
          <p:nvPr/>
        </p:nvSpPr>
        <p:spPr>
          <a:xfrm>
            <a:off x="469117" y="1296576"/>
            <a:ext cx="1123051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Log in to Canvas </a:t>
            </a:r>
            <a:r>
              <a:rPr lang="en-GB" sz="200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https://</a:t>
            </a:r>
            <a:r>
              <a:rPr lang="en-GB" sz="2000" err="1">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canvas.manchester.ac.uk</a:t>
            </a:r>
            <a:r>
              <a:rPr lang="en-GB" sz="2000">
                <a:solidFill>
                  <a:schemeClr val="bg1"/>
                </a:solidFill>
                <a:latin typeface="Calibri"/>
                <a:ea typeface="Calibri"/>
                <a:cs typeface="Calibri"/>
                <a:hlinkClick r:id="rId7">
                  <a:extLst>
                    <a:ext uri="{A12FA001-AC4F-418D-AE19-62706E023703}">
                      <ahyp:hlinkClr xmlns:ahyp="http://schemas.microsoft.com/office/drawing/2018/hyperlinkcolor" val="tx"/>
                    </a:ext>
                  </a:extLst>
                </a:hlinkClick>
              </a:rPr>
              <a:t>/  </a:t>
            </a:r>
            <a:endParaRPr lang="en-GB" sz="2000">
              <a:solidFill>
                <a:schemeClr val="bg1"/>
              </a:solidFill>
              <a:latin typeface="Calibri"/>
              <a:ea typeface="Calibri"/>
              <a:cs typeface="Calibri"/>
            </a:endParaRPr>
          </a:p>
        </p:txBody>
      </p:sp>
    </p:spTree>
    <p:extLst>
      <p:ext uri="{BB962C8B-B14F-4D97-AF65-F5344CB8AC3E}">
        <p14:creationId xmlns:p14="http://schemas.microsoft.com/office/powerpoint/2010/main" val="415550313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F4DF-42AF-0F8A-7DA1-6772A36290F9}"/>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445D3B5-60A0-3697-A9E6-8E34509B46C6}"/>
              </a:ext>
              <a:ext uri="{C183D7F6-B498-43B3-948B-1728B52AA6E4}">
                <adec:decorative xmlns:adec="http://schemas.microsoft.com/office/drawing/2017/decorative" val="1"/>
              </a:ext>
            </a:extLst>
          </p:cNvPr>
          <p:cNvSpPr/>
          <p:nvPr/>
        </p:nvSpPr>
        <p:spPr>
          <a:xfrm>
            <a:off x="596061" y="1234882"/>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latin typeface="Calibri"/>
              <a:ea typeface="Calibri"/>
              <a:cs typeface="Calibri"/>
            </a:endParaRPr>
          </a:p>
        </p:txBody>
      </p:sp>
      <p:sp>
        <p:nvSpPr>
          <p:cNvPr id="78" name="Rectangle 77">
            <a:extLst>
              <a:ext uri="{FF2B5EF4-FFF2-40B4-BE49-F238E27FC236}">
                <a16:creationId xmlns:a16="http://schemas.microsoft.com/office/drawing/2014/main" id="{EC496E61-60A6-310D-E2B3-37D60B6B2359}"/>
              </a:ext>
              <a:ext uri="{C183D7F6-B498-43B3-948B-1728B52AA6E4}">
                <adec:decorative xmlns:adec="http://schemas.microsoft.com/office/drawing/2017/decorative" val="1"/>
              </a:ext>
            </a:extLst>
          </p:cNvPr>
          <p:cNvSpPr/>
          <p:nvPr/>
        </p:nvSpPr>
        <p:spPr>
          <a:xfrm>
            <a:off x="596061" y="2561744"/>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79" name="Rectangle 78">
            <a:extLst>
              <a:ext uri="{FF2B5EF4-FFF2-40B4-BE49-F238E27FC236}">
                <a16:creationId xmlns:a16="http://schemas.microsoft.com/office/drawing/2014/main" id="{42676D5E-1367-ACD1-BB30-736490AB59D0}"/>
              </a:ext>
              <a:ext uri="{C183D7F6-B498-43B3-948B-1728B52AA6E4}">
                <adec:decorative xmlns:adec="http://schemas.microsoft.com/office/drawing/2017/decorative" val="1"/>
              </a:ext>
            </a:extLst>
          </p:cNvPr>
          <p:cNvSpPr/>
          <p:nvPr/>
        </p:nvSpPr>
        <p:spPr>
          <a:xfrm>
            <a:off x="596061" y="5214298"/>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80" name="Rectangle 79">
            <a:extLst>
              <a:ext uri="{FF2B5EF4-FFF2-40B4-BE49-F238E27FC236}">
                <a16:creationId xmlns:a16="http://schemas.microsoft.com/office/drawing/2014/main" id="{65ADF547-1EE8-BD64-F621-B9C2DF49FA32}"/>
              </a:ext>
              <a:ext uri="{C183D7F6-B498-43B3-948B-1728B52AA6E4}">
                <adec:decorative xmlns:adec="http://schemas.microsoft.com/office/drawing/2017/decorative" val="1"/>
              </a:ext>
            </a:extLst>
          </p:cNvPr>
          <p:cNvSpPr/>
          <p:nvPr/>
        </p:nvSpPr>
        <p:spPr>
          <a:xfrm>
            <a:off x="596061" y="3884286"/>
            <a:ext cx="9482400"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Calibri"/>
              <a:ea typeface="Calibri"/>
              <a:cs typeface="Calibri"/>
            </a:endParaRPr>
          </a:p>
        </p:txBody>
      </p:sp>
      <p:sp>
        <p:nvSpPr>
          <p:cNvPr id="4" name="Title 1">
            <a:extLst>
              <a:ext uri="{FF2B5EF4-FFF2-40B4-BE49-F238E27FC236}">
                <a16:creationId xmlns:a16="http://schemas.microsoft.com/office/drawing/2014/main" id="{3ED89EE3-9A3C-DFFA-77AD-72F265B81FD7}"/>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300" b="0" i="0" u="none" strike="noStrike" kern="1200" cap="none" spc="0" normalizeH="0" baseline="0" noProof="0">
                <a:ln>
                  <a:noFill/>
                </a:ln>
                <a:solidFill>
                  <a:srgbClr val="320439"/>
                </a:solidFill>
                <a:effectLst/>
                <a:uLnTx/>
                <a:uFillTx/>
                <a:latin typeface="Calibri"/>
                <a:ea typeface="Calibri"/>
                <a:cs typeface="Calibri"/>
              </a:rPr>
              <a:t>What do I need to do?</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
            <a:extLst>
              <a:ext uri="{FF2B5EF4-FFF2-40B4-BE49-F238E27FC236}">
                <a16:creationId xmlns:a16="http://schemas.microsoft.com/office/drawing/2014/main" id="{23EC171D-0BA1-C87D-6A24-E92BB757B40E}"/>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4" name="Rectangle 73">
            <a:extLst>
              <a:ext uri="{FF2B5EF4-FFF2-40B4-BE49-F238E27FC236}">
                <a16:creationId xmlns:a16="http://schemas.microsoft.com/office/drawing/2014/main" id="{B2FC79A9-C07E-434D-D83E-2D386254DCE3}"/>
              </a:ext>
            </a:extLst>
          </p:cNvPr>
          <p:cNvSpPr/>
          <p:nvPr/>
        </p:nvSpPr>
        <p:spPr>
          <a:xfrm>
            <a:off x="519861" y="2470942"/>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Publish your S1 or Full-Year course by the end of August</a:t>
            </a:r>
          </a:p>
        </p:txBody>
      </p:sp>
      <p:sp>
        <p:nvSpPr>
          <p:cNvPr id="76" name="Rectangle 75">
            <a:extLst>
              <a:ext uri="{FF2B5EF4-FFF2-40B4-BE49-F238E27FC236}">
                <a16:creationId xmlns:a16="http://schemas.microsoft.com/office/drawing/2014/main" id="{3D3D7809-E00D-BEDF-DBD6-B0A6EDC13F5F}"/>
              </a:ext>
            </a:extLst>
          </p:cNvPr>
          <p:cNvSpPr/>
          <p:nvPr/>
        </p:nvSpPr>
        <p:spPr>
          <a:xfrm>
            <a:off x="519861" y="5123496"/>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Get support from the eLearning Team: </a:t>
            </a:r>
            <a:r>
              <a:rPr lang="en-GB" sz="200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https://elearning.bmh.manchester.ac.uk/about/</a:t>
            </a:r>
            <a:br>
              <a:rPr lang="en-GB" sz="2000">
                <a:solidFill>
                  <a:schemeClr val="bg1"/>
                </a:solidFill>
                <a:latin typeface="Calibri"/>
                <a:ea typeface="Calibri"/>
                <a:cs typeface="Calibri"/>
              </a:rPr>
            </a:br>
            <a:r>
              <a:rPr lang="en-GB" sz="2000">
                <a:solidFill>
                  <a:schemeClr val="bg1"/>
                </a:solidFill>
                <a:latin typeface="Calibri"/>
                <a:ea typeface="Calibri"/>
                <a:cs typeface="Calibri"/>
              </a:rPr>
              <a:t>Canvas Central – </a:t>
            </a:r>
            <a:r>
              <a:rPr lang="en-GB" sz="2000">
                <a:solidFill>
                  <a:schemeClr val="bg1"/>
                </a:solidFill>
                <a:latin typeface="Calibri"/>
                <a:ea typeface="Calibri"/>
                <a:cs typeface="Calibri"/>
                <a:hlinkClick r:id="rId5">
                  <a:extLst>
                    <a:ext uri="{A12FA001-AC4F-418D-AE19-62706E023703}">
                      <ahyp:hlinkClr xmlns:ahyp="http://schemas.microsoft.com/office/drawing/2018/hyperlinkcolor" val="tx"/>
                    </a:ext>
                  </a:extLst>
                </a:hlinkClick>
              </a:rPr>
              <a:t>drop-ins</a:t>
            </a:r>
            <a:endParaRPr lang="en-GB" sz="2000">
              <a:solidFill>
                <a:schemeClr val="bg1"/>
              </a:solidFill>
              <a:effectLst/>
              <a:latin typeface="Calibri"/>
              <a:ea typeface="Calibri"/>
              <a:cs typeface="Calibri"/>
            </a:endParaRPr>
          </a:p>
        </p:txBody>
      </p:sp>
      <p:sp>
        <p:nvSpPr>
          <p:cNvPr id="64" name="Rectangle 63">
            <a:extLst>
              <a:ext uri="{FF2B5EF4-FFF2-40B4-BE49-F238E27FC236}">
                <a16:creationId xmlns:a16="http://schemas.microsoft.com/office/drawing/2014/main" id="{4B3956FC-0A4E-9704-CEE2-57FA52E8C0B1}"/>
              </a:ext>
            </a:extLst>
          </p:cNvPr>
          <p:cNvSpPr/>
          <p:nvPr/>
        </p:nvSpPr>
        <p:spPr>
          <a:xfrm>
            <a:off x="519861" y="3793484"/>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S1 and Full-Year courses are visible to students from 08 September 2025</a:t>
            </a:r>
          </a:p>
        </p:txBody>
      </p:sp>
      <p:sp>
        <p:nvSpPr>
          <p:cNvPr id="2" name="Rectangle 1">
            <a:extLst>
              <a:ext uri="{FF2B5EF4-FFF2-40B4-BE49-F238E27FC236}">
                <a16:creationId xmlns:a16="http://schemas.microsoft.com/office/drawing/2014/main" id="{9EDB6EF3-79DC-5CFB-316C-0DC6563A0591}"/>
              </a:ext>
            </a:extLst>
          </p:cNvPr>
          <p:cNvSpPr/>
          <p:nvPr/>
        </p:nvSpPr>
        <p:spPr>
          <a:xfrm>
            <a:off x="506470" y="1154635"/>
            <a:ext cx="9482400"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2550">
              <a:spcAft>
                <a:spcPts val="600"/>
              </a:spcAft>
            </a:pPr>
            <a:r>
              <a:rPr lang="en-GB" sz="2000">
                <a:solidFill>
                  <a:schemeClr val="bg1"/>
                </a:solidFill>
                <a:latin typeface="Calibri"/>
                <a:ea typeface="Calibri"/>
                <a:cs typeface="Calibri"/>
              </a:rPr>
              <a:t>Make available at least 2 weeks’ course content</a:t>
            </a:r>
          </a:p>
        </p:txBody>
      </p:sp>
      <p:pic>
        <p:nvPicPr>
          <p:cNvPr id="5" name="Content Placeholder 4" descr="A logo for flexible learning">
            <a:extLst>
              <a:ext uri="{FF2B5EF4-FFF2-40B4-BE49-F238E27FC236}">
                <a16:creationId xmlns:a16="http://schemas.microsoft.com/office/drawing/2014/main" id="{10EDA569-10A5-1E83-7ED5-97CA849122CE}"/>
              </a:ext>
            </a:extLst>
          </p:cNvPr>
          <p:cNvPicPr/>
          <p:nvPr/>
        </p:nvPicPr>
        <p:blipFill>
          <a:blip r:embed="rId6">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1246792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F6CD3F-B948-4B9C-42AF-4538B3E20112}"/>
              </a:ext>
            </a:extLst>
          </p:cNvPr>
          <p:cNvSpPr txBox="1"/>
          <p:nvPr/>
        </p:nvSpPr>
        <p:spPr>
          <a:xfrm>
            <a:off x="663525" y="1797418"/>
            <a:ext cx="10274000" cy="3693319"/>
          </a:xfrm>
          <a:prstGeom prst="rect">
            <a:avLst/>
          </a:prstGeom>
          <a:noFill/>
        </p:spPr>
        <p:txBody>
          <a:bodyPr wrap="square" lIns="91440" tIns="45720" rIns="91440" bIns="45720" anchor="t">
            <a:spAutoFit/>
          </a:bodyPr>
          <a:lstStyle/>
          <a:p>
            <a:pPr>
              <a:buNone/>
            </a:pPr>
            <a:r>
              <a:rPr lang="en-GB" sz="1800" b="1">
                <a:effectLst/>
                <a:latin typeface="Aptos"/>
                <a:ea typeface="Aptos" panose="020B0004020202020204" pitchFamily="34" charset="0"/>
                <a:cs typeface="Aptos" panose="020B0004020202020204" pitchFamily="34" charset="0"/>
              </a:rPr>
              <a:t>Course Unit Standards for Canvas are embedded in the design of the standard template that must be used for all units  (unless previously agreed by the faculty Teaching and Learning Executive) </a:t>
            </a:r>
            <a:endParaRPr lang="en-GB" sz="1800">
              <a:effectLst/>
              <a:latin typeface="Aptos"/>
              <a:ea typeface="Aptos" panose="020B0004020202020204" pitchFamily="34" charset="0"/>
              <a:cs typeface="Aptos" panose="020B0004020202020204" pitchFamily="34" charset="0"/>
            </a:endParaRPr>
          </a:p>
          <a:p>
            <a:pPr>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ptos"/>
                <a:ea typeface="Aptos" panose="020B0004020202020204" pitchFamily="34" charset="0"/>
                <a:cs typeface="Aptos" panose="020B0004020202020204" pitchFamily="34" charset="0"/>
              </a:rPr>
              <a:t>Implementation and Expectations:</a:t>
            </a:r>
            <a:r>
              <a:rPr lang="en-GB" sz="1800">
                <a:effectLst/>
                <a:latin typeface="Aptos"/>
                <a:ea typeface="Aptos" panose="020B0004020202020204" pitchFamily="34" charset="0"/>
                <a:cs typeface="Aptos" panose="020B0004020202020204" pitchFamily="34" charset="0"/>
              </a:rPr>
              <a:t> All Canvas course units must meet defined minimum standards, with additional desirable features encouraged. These are designed to enhance accessibility for all students.</a:t>
            </a:r>
          </a:p>
          <a:p>
            <a:pPr>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ptos"/>
                <a:ea typeface="Aptos" panose="020B0004020202020204" pitchFamily="34" charset="0"/>
                <a:cs typeface="Aptos" panose="020B0004020202020204" pitchFamily="34" charset="0"/>
              </a:rPr>
              <a:t>Purpose and Development:</a:t>
            </a:r>
            <a:r>
              <a:rPr lang="en-GB" sz="1800">
                <a:effectLst/>
                <a:latin typeface="Aptos"/>
                <a:ea typeface="Aptos" panose="020B0004020202020204" pitchFamily="34" charset="0"/>
                <a:cs typeface="Aptos" panose="020B0004020202020204" pitchFamily="34" charset="0"/>
              </a:rPr>
              <a:t> The Course Unit Canvas Standards were co-developed by staff and students to guide teaching staff in creating consistent, high-quality online content.</a:t>
            </a:r>
          </a:p>
          <a:p>
            <a:pPr>
              <a:buNone/>
            </a:pPr>
            <a:endParaRPr lang="en-GB" sz="1800">
              <a:effectLst/>
              <a:latin typeface="Aptos" panose="020B0004020202020204" pitchFamily="34" charset="0"/>
              <a:ea typeface="Aptos" panose="020B0004020202020204" pitchFamily="34" charset="0"/>
              <a:cs typeface="Aptos" panose="020B0004020202020204" pitchFamily="34" charset="0"/>
            </a:endParaRPr>
          </a:p>
          <a:p>
            <a:pPr>
              <a:buNone/>
            </a:pPr>
            <a:r>
              <a:rPr lang="en-GB" sz="1800" b="1">
                <a:effectLst/>
                <a:latin typeface="Aptos"/>
                <a:ea typeface="Aptos" panose="020B0004020202020204" pitchFamily="34" charset="0"/>
                <a:cs typeface="Aptos" panose="020B0004020202020204" pitchFamily="34" charset="0"/>
              </a:rPr>
              <a:t>Equity and Inclusion Focus:</a:t>
            </a:r>
            <a:r>
              <a:rPr lang="en-GB" sz="1800">
                <a:effectLst/>
                <a:latin typeface="Aptos"/>
                <a:ea typeface="Aptos" panose="020B0004020202020204" pitchFamily="34" charset="0"/>
                <a:cs typeface="Aptos" panose="020B0004020202020204" pitchFamily="34" charset="0"/>
              </a:rPr>
              <a:t> The standards aim to reduce educational inequalities by ensuring consistency, clarity, and inclusivity in course design. </a:t>
            </a:r>
          </a:p>
          <a:p>
            <a:endParaRPr lang="en-GB" sz="180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a:extLst>
              <a:ext uri="{FF2B5EF4-FFF2-40B4-BE49-F238E27FC236}">
                <a16:creationId xmlns:a16="http://schemas.microsoft.com/office/drawing/2014/main" id="{F862BD95-1075-A207-441F-F6948952A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021" y="201397"/>
            <a:ext cx="2600658" cy="1100278"/>
          </a:xfrm>
          <a:prstGeom prst="rect">
            <a:avLst/>
          </a:prstGeom>
        </p:spPr>
      </p:pic>
      <p:sp>
        <p:nvSpPr>
          <p:cNvPr id="3" name="Title 1">
            <a:extLst>
              <a:ext uri="{FF2B5EF4-FFF2-40B4-BE49-F238E27FC236}">
                <a16:creationId xmlns:a16="http://schemas.microsoft.com/office/drawing/2014/main" id="{B8FF36A5-F638-5EFE-2AEA-AECF90DD6402}"/>
              </a:ext>
            </a:extLst>
          </p:cNvPr>
          <p:cNvSpPr txBox="1">
            <a:spLocks/>
          </p:cNvSpPr>
          <p:nvPr/>
        </p:nvSpPr>
        <p:spPr>
          <a:xfrm>
            <a:off x="2316882" y="727412"/>
            <a:ext cx="7895303" cy="574818"/>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a:solidFill>
                  <a:srgbClr val="000000"/>
                </a:solidFill>
                <a:latin typeface="Aptos"/>
                <a:ea typeface="Calibri"/>
                <a:cs typeface="Calibri"/>
              </a:rPr>
              <a:t>Course Unit Canvas Standards</a:t>
            </a:r>
          </a:p>
          <a:p>
            <a:endParaRPr lang="en-GB" sz="3200">
              <a:solidFill>
                <a:srgbClr val="320439"/>
              </a:solidFill>
              <a:latin typeface="Calibri"/>
              <a:ea typeface="Calibri"/>
              <a:cs typeface="Calibri"/>
            </a:endParaRPr>
          </a:p>
        </p:txBody>
      </p:sp>
    </p:spTree>
    <p:extLst>
      <p:ext uri="{BB962C8B-B14F-4D97-AF65-F5344CB8AC3E}">
        <p14:creationId xmlns:p14="http://schemas.microsoft.com/office/powerpoint/2010/main" val="230850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05EB-0B4C-93A7-0A0E-12431EF5B8D7}"/>
              </a:ext>
            </a:extLst>
          </p:cNvPr>
          <p:cNvSpPr>
            <a:spLocks noGrp="1"/>
          </p:cNvSpPr>
          <p:nvPr>
            <p:ph type="ctrTitle"/>
          </p:nvPr>
        </p:nvSpPr>
        <p:spPr/>
        <p:txBody>
          <a:bodyPr/>
          <a:lstStyle/>
          <a:p>
            <a:r>
              <a:rPr lang="en-GB"/>
              <a:t>Canvas Tour</a:t>
            </a:r>
          </a:p>
        </p:txBody>
      </p:sp>
      <p:sp>
        <p:nvSpPr>
          <p:cNvPr id="3" name="Subtitle 2">
            <a:extLst>
              <a:ext uri="{FF2B5EF4-FFF2-40B4-BE49-F238E27FC236}">
                <a16:creationId xmlns:a16="http://schemas.microsoft.com/office/drawing/2014/main" id="{FA5DF75A-09A8-4049-D86E-2617948D327A}"/>
              </a:ext>
            </a:extLst>
          </p:cNvPr>
          <p:cNvSpPr>
            <a:spLocks noGrp="1"/>
          </p:cNvSpPr>
          <p:nvPr>
            <p:ph type="subTitle" idx="1"/>
          </p:nvPr>
        </p:nvSpPr>
        <p:spPr/>
        <p:txBody>
          <a:bodyPr/>
          <a:lstStyle/>
          <a:p>
            <a:r>
              <a:rPr lang="en-GB"/>
              <a:t>Michael Smith</a:t>
            </a:r>
          </a:p>
        </p:txBody>
      </p:sp>
      <p:pic>
        <p:nvPicPr>
          <p:cNvPr id="5" name="Content Placeholder 9" descr="A purple and white logo&#10;">
            <a:extLst>
              <a:ext uri="{FF2B5EF4-FFF2-40B4-BE49-F238E27FC236}">
                <a16:creationId xmlns:a16="http://schemas.microsoft.com/office/drawing/2014/main" id="{8EC0B5D2-D481-6168-71F5-5324ECEFD371}"/>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7" name="Content Placeholder 4" descr="A logo for flexible learning">
            <a:extLst>
              <a:ext uri="{FF2B5EF4-FFF2-40B4-BE49-F238E27FC236}">
                <a16:creationId xmlns:a16="http://schemas.microsoft.com/office/drawing/2014/main" id="{43F9E170-ECC1-C8D9-819B-EC6C5D0AA67E}"/>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4015253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Rectangle 1">
            <a:extLst>
              <a:ext uri="{FF2B5EF4-FFF2-40B4-BE49-F238E27FC236}">
                <a16:creationId xmlns:a16="http://schemas.microsoft.com/office/drawing/2014/main" id="{DE679DDC-BFFF-0635-677F-9F8616F478CA}"/>
              </a:ext>
            </a:extLst>
          </p:cNvPr>
          <p:cNvGraphicFramePr>
            <a:graphicFrameLocks/>
          </p:cNvGraphicFramePr>
          <p:nvPr>
            <p:extLst>
              <p:ext uri="{D42A27DB-BD31-4B8C-83A1-F6EECF244321}">
                <p14:modId xmlns:p14="http://schemas.microsoft.com/office/powerpoint/2010/main" val="393477544"/>
              </p:ext>
            </p:extLst>
          </p:nvPr>
        </p:nvGraphicFramePr>
        <p:xfrm>
          <a:off x="409352" y="1489668"/>
          <a:ext cx="7803677" cy="4293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29F85233-E8C2-0832-7241-CF1B5A026E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11451" y="1032468"/>
            <a:ext cx="914400" cy="914400"/>
          </a:xfrm>
          <a:prstGeom prst="rect">
            <a:avLst/>
          </a:prstGeom>
        </p:spPr>
      </p:pic>
      <p:pic>
        <p:nvPicPr>
          <p:cNvPr id="8" name="Picture 7">
            <a:extLst>
              <a:ext uri="{FF2B5EF4-FFF2-40B4-BE49-F238E27FC236}">
                <a16:creationId xmlns:a16="http://schemas.microsoft.com/office/drawing/2014/main" id="{93C260BD-D6AF-7FC0-2EBD-DF7B36E6DF06}"/>
              </a:ext>
            </a:extLst>
          </p:cNvPr>
          <p:cNvPicPr>
            <a:picLocks noChangeAspect="1"/>
          </p:cNvPicPr>
          <p:nvPr/>
        </p:nvPicPr>
        <p:blipFill>
          <a:blip r:embed="rId10"/>
          <a:stretch>
            <a:fillRect/>
          </a:stretch>
        </p:blipFill>
        <p:spPr>
          <a:xfrm>
            <a:off x="8283108" y="2808044"/>
            <a:ext cx="3674431" cy="3975384"/>
          </a:xfrm>
          <a:prstGeom prst="rect">
            <a:avLst/>
          </a:prstGeom>
        </p:spPr>
      </p:pic>
      <p:pic>
        <p:nvPicPr>
          <p:cNvPr id="2" name="Content Placeholder 9" descr="University of Manchester purple and white logo&#10;">
            <a:extLst>
              <a:ext uri="{FF2B5EF4-FFF2-40B4-BE49-F238E27FC236}">
                <a16:creationId xmlns:a16="http://schemas.microsoft.com/office/drawing/2014/main" id="{D856558D-27DF-D591-CC7A-D6FD8AE61DF4}"/>
              </a:ext>
            </a:extLst>
          </p:cNvPr>
          <p:cNvPicPr/>
          <p:nvPr/>
        </p:nvPicPr>
        <p:blipFill>
          <a:blip r:embed="rId11">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pic>
        <p:nvPicPr>
          <p:cNvPr id="3" name="Content Placeholder 4" descr="A logo for flexible learning&#10;">
            <a:extLst>
              <a:ext uri="{FF2B5EF4-FFF2-40B4-BE49-F238E27FC236}">
                <a16:creationId xmlns:a16="http://schemas.microsoft.com/office/drawing/2014/main" id="{A054FA89-7E9F-C6CA-2D2D-C1084206A362}"/>
              </a:ext>
            </a:extLst>
          </p:cNvPr>
          <p:cNvPicPr/>
          <p:nvPr/>
        </p:nvPicPr>
        <p:blipFill>
          <a:blip r:embed="rId12">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sp>
        <p:nvSpPr>
          <p:cNvPr id="4" name="Title 1">
            <a:extLst>
              <a:ext uri="{FF2B5EF4-FFF2-40B4-BE49-F238E27FC236}">
                <a16:creationId xmlns:a16="http://schemas.microsoft.com/office/drawing/2014/main" id="{F4ED0C88-B162-9107-38D4-E86BF5D7A326}"/>
              </a:ext>
            </a:extLst>
          </p:cNvPr>
          <p:cNvSpPr txBox="1">
            <a:spLocks/>
          </p:cNvSpPr>
          <p:nvPr/>
        </p:nvSpPr>
        <p:spPr>
          <a:xfrm>
            <a:off x="2160000" y="324000"/>
            <a:ext cx="7895303" cy="574818"/>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rgbClr val="320439"/>
                </a:solidFill>
                <a:latin typeface="Calibri"/>
                <a:ea typeface="Calibri"/>
                <a:cs typeface="Calibri"/>
              </a:rPr>
              <a:t>Migration of Blackboard Content </a:t>
            </a:r>
          </a:p>
        </p:txBody>
      </p:sp>
    </p:spTree>
    <p:extLst>
      <p:ext uri="{BB962C8B-B14F-4D97-AF65-F5344CB8AC3E}">
        <p14:creationId xmlns:p14="http://schemas.microsoft.com/office/powerpoint/2010/main" val="41893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91D77-C2B9-E90E-E829-B1A6C50DCE9B}"/>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A15FCAB-D20E-B348-B9B0-AC666AC80D7F}"/>
              </a:ext>
              <a:ext uri="{C183D7F6-B498-43B3-948B-1728B52AA6E4}">
                <adec:decorative xmlns:adec="http://schemas.microsoft.com/office/drawing/2017/decorative" val="1"/>
              </a:ext>
            </a:extLst>
          </p:cNvPr>
          <p:cNvSpPr/>
          <p:nvPr/>
        </p:nvSpPr>
        <p:spPr>
          <a:xfrm>
            <a:off x="504323" y="1185603"/>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70028929-DDCA-CB36-D204-41A37E42789B}"/>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Courses with late deadlines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2E718A3F-CBCC-6C5B-5BDC-92C714D475D3}"/>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7955795D-925B-69D5-BE92-3946BFEFAFE5}"/>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AECDB921-494C-79E8-A918-9F73C8BA396A}"/>
              </a:ext>
            </a:extLst>
          </p:cNvPr>
          <p:cNvSpPr/>
          <p:nvPr/>
        </p:nvSpPr>
        <p:spPr>
          <a:xfrm>
            <a:off x="422743" y="1114275"/>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issue?</a:t>
            </a:r>
          </a:p>
          <a:p>
            <a:pPr>
              <a:spcAft>
                <a:spcPts val="364"/>
              </a:spcAft>
            </a:pPr>
            <a:r>
              <a:rPr lang="en-GB" sz="2000">
                <a:solidFill>
                  <a:srgbClr val="320439"/>
                </a:solidFill>
                <a:latin typeface="Calibri"/>
                <a:ea typeface="Calibri"/>
                <a:cs typeface="Calibri"/>
              </a:rPr>
              <a:t>Some courses have deadlines late in summer. The closing of Blackboard puts the submission, marking, exam board prep etc. at ris</a:t>
            </a:r>
            <a:r>
              <a:rPr lang="en-GB" sz="2000">
                <a:solidFill>
                  <a:srgbClr val="320439"/>
                </a:solidFill>
                <a:latin typeface="Effra" panose="020B0603020203020204"/>
              </a:rPr>
              <a:t>k. </a:t>
            </a:r>
          </a:p>
        </p:txBody>
      </p:sp>
      <p:sp>
        <p:nvSpPr>
          <p:cNvPr id="8" name="Rectangle 7">
            <a:extLst>
              <a:ext uri="{FF2B5EF4-FFF2-40B4-BE49-F238E27FC236}">
                <a16:creationId xmlns:a16="http://schemas.microsoft.com/office/drawing/2014/main" id="{94A330B9-387E-A978-B22C-B53221360986}"/>
              </a:ext>
              <a:ext uri="{C183D7F6-B498-43B3-948B-1728B52AA6E4}">
                <adec:decorative xmlns:adec="http://schemas.microsoft.com/office/drawing/2017/decorative" val="1"/>
              </a:ext>
            </a:extLst>
          </p:cNvPr>
          <p:cNvSpPr/>
          <p:nvPr/>
        </p:nvSpPr>
        <p:spPr>
          <a:xfrm>
            <a:off x="490932" y="2930490"/>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2432644C-596C-C88E-97D7-41460CF3B1BD}"/>
              </a:ext>
            </a:extLst>
          </p:cNvPr>
          <p:cNvSpPr/>
          <p:nvPr/>
        </p:nvSpPr>
        <p:spPr>
          <a:xfrm>
            <a:off x="409352" y="2859162"/>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dirty="0">
                <a:solidFill>
                  <a:srgbClr val="320439"/>
                </a:solidFill>
                <a:latin typeface="Calibri"/>
                <a:ea typeface="Calibri"/>
                <a:cs typeface="Calibri"/>
              </a:rPr>
              <a:t>Which courses are affected?</a:t>
            </a:r>
          </a:p>
          <a:p>
            <a:pPr>
              <a:spcAft>
                <a:spcPts val="364"/>
              </a:spcAft>
            </a:pPr>
            <a:r>
              <a:rPr lang="en-GB" sz="2000" dirty="0">
                <a:solidFill>
                  <a:srgbClr val="320439"/>
                </a:solidFill>
                <a:latin typeface="Calibri"/>
                <a:ea typeface="Calibri"/>
                <a:cs typeface="Calibri"/>
              </a:rPr>
              <a:t>Mainly PGT project/dissertation units, but some others (e.g. SBS UG placements). We have worked with the schools to identify the specific units affected</a:t>
            </a:r>
          </a:p>
        </p:txBody>
      </p:sp>
      <p:sp>
        <p:nvSpPr>
          <p:cNvPr id="12" name="Rectangle 11">
            <a:extLst>
              <a:ext uri="{FF2B5EF4-FFF2-40B4-BE49-F238E27FC236}">
                <a16:creationId xmlns:a16="http://schemas.microsoft.com/office/drawing/2014/main" id="{B420E8C7-3A58-C8F7-8FB1-1880EB76FCB8}"/>
              </a:ext>
              <a:ext uri="{C183D7F6-B498-43B3-948B-1728B52AA6E4}">
                <adec:decorative xmlns:adec="http://schemas.microsoft.com/office/drawing/2017/decorative" val="1"/>
              </a:ext>
            </a:extLst>
          </p:cNvPr>
          <p:cNvSpPr/>
          <p:nvPr/>
        </p:nvSpPr>
        <p:spPr>
          <a:xfrm>
            <a:off x="504323" y="4746705"/>
            <a:ext cx="10423263"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48451760-767B-2F03-A21F-B349F7EA7FAD}"/>
              </a:ext>
            </a:extLst>
          </p:cNvPr>
          <p:cNvSpPr/>
          <p:nvPr/>
        </p:nvSpPr>
        <p:spPr>
          <a:xfrm>
            <a:off x="422743" y="4675377"/>
            <a:ext cx="10423263"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solution?</a:t>
            </a:r>
          </a:p>
          <a:p>
            <a:pPr>
              <a:spcAft>
                <a:spcPts val="364"/>
              </a:spcAft>
            </a:pPr>
            <a:r>
              <a:rPr lang="en-GB" sz="2000">
                <a:solidFill>
                  <a:srgbClr val="320439"/>
                </a:solidFill>
                <a:latin typeface="Calibri"/>
                <a:ea typeface="Calibri"/>
                <a:cs typeface="Calibri"/>
              </a:rPr>
              <a:t>Affected courses will take submissions through a Canvas course space, while course content remains available on Blackboard for as long as possible.</a:t>
            </a:r>
          </a:p>
        </p:txBody>
      </p:sp>
      <p:pic>
        <p:nvPicPr>
          <p:cNvPr id="3" name="Content Placeholder 4" descr="A logo for flexible learning">
            <a:extLst>
              <a:ext uri="{FF2B5EF4-FFF2-40B4-BE49-F238E27FC236}">
                <a16:creationId xmlns:a16="http://schemas.microsoft.com/office/drawing/2014/main" id="{459C9D4E-460F-2C0E-44B9-43309A134523}"/>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02285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256F-21F8-D0B0-C5A4-CA007CC43804}"/>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9DFEAF74-BC68-290E-D255-DE08CE4EBA7A}"/>
              </a:ext>
              <a:ext uri="{C183D7F6-B498-43B3-948B-1728B52AA6E4}">
                <adec:decorative xmlns:adec="http://schemas.microsoft.com/office/drawing/2017/decorative" val="1"/>
              </a:ext>
            </a:extLst>
          </p:cNvPr>
          <p:cNvSpPr/>
          <p:nvPr/>
        </p:nvSpPr>
        <p:spPr>
          <a:xfrm>
            <a:off x="482342" y="1544622"/>
            <a:ext cx="11350765" cy="2078105"/>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A1958F7E-23AD-63D8-EEB1-E444863AC9EC}"/>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Courses with late deadlines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64265E99-DCB8-DCB9-5B58-2E6436EDE29B}"/>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470F19A7-B09F-B26E-5313-49748D52D26B}"/>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35D1D8D8-A150-EF34-B3CD-F553980463DA}"/>
              </a:ext>
            </a:extLst>
          </p:cNvPr>
          <p:cNvSpPr/>
          <p:nvPr/>
        </p:nvSpPr>
        <p:spPr>
          <a:xfrm>
            <a:off x="400762" y="1473293"/>
            <a:ext cx="11350765" cy="2078105"/>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Where are we now?</a:t>
            </a:r>
          </a:p>
          <a:p>
            <a:pPr>
              <a:spcAft>
                <a:spcPts val="364"/>
              </a:spcAft>
            </a:pPr>
            <a:r>
              <a:rPr lang="en-GB" sz="2000">
                <a:solidFill>
                  <a:srgbClr val="320439"/>
                </a:solidFill>
                <a:latin typeface="Calibri"/>
                <a:ea typeface="Calibri"/>
                <a:cs typeface="Calibri"/>
              </a:rPr>
              <a:t>Assessment submission courses have been created in Canvas. </a:t>
            </a:r>
          </a:p>
          <a:p>
            <a:pPr>
              <a:spcAft>
                <a:spcPts val="364"/>
              </a:spcAft>
            </a:pPr>
            <a:r>
              <a:rPr lang="en-GB" sz="2000">
                <a:solidFill>
                  <a:srgbClr val="320439"/>
                </a:solidFill>
                <a:latin typeface="Calibri"/>
                <a:ea typeface="Calibri"/>
                <a:cs typeface="Calibri"/>
              </a:rPr>
              <a:t>Standard content has been produced, including student-facing guides to the assignment submission process in Canvas (very simple!).</a:t>
            </a:r>
          </a:p>
          <a:p>
            <a:pPr>
              <a:spcAft>
                <a:spcPts val="364"/>
              </a:spcAft>
            </a:pPr>
            <a:r>
              <a:rPr lang="en-GB" sz="2000">
                <a:solidFill>
                  <a:srgbClr val="320439"/>
                </a:solidFill>
                <a:latin typeface="Calibri"/>
                <a:ea typeface="Calibri"/>
                <a:cs typeface="Calibri"/>
              </a:rPr>
              <a:t>Information on affected assessments is being collated.</a:t>
            </a:r>
          </a:p>
        </p:txBody>
      </p:sp>
      <p:sp>
        <p:nvSpPr>
          <p:cNvPr id="2" name="Rectangle 1">
            <a:extLst>
              <a:ext uri="{FF2B5EF4-FFF2-40B4-BE49-F238E27FC236}">
                <a16:creationId xmlns:a16="http://schemas.microsoft.com/office/drawing/2014/main" id="{C80EB00C-3897-07FC-A295-787BB535149C}"/>
              </a:ext>
              <a:ext uri="{C183D7F6-B498-43B3-948B-1728B52AA6E4}">
                <adec:decorative xmlns:adec="http://schemas.microsoft.com/office/drawing/2017/decorative" val="1"/>
              </a:ext>
            </a:extLst>
          </p:cNvPr>
          <p:cNvSpPr/>
          <p:nvPr/>
        </p:nvSpPr>
        <p:spPr>
          <a:xfrm>
            <a:off x="482342" y="3965343"/>
            <a:ext cx="11350765" cy="2078105"/>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3" name="Rectangle 2">
            <a:extLst>
              <a:ext uri="{FF2B5EF4-FFF2-40B4-BE49-F238E27FC236}">
                <a16:creationId xmlns:a16="http://schemas.microsoft.com/office/drawing/2014/main" id="{BCF05629-C80E-3DBD-0608-03392ECD54A2}"/>
              </a:ext>
            </a:extLst>
          </p:cNvPr>
          <p:cNvSpPr/>
          <p:nvPr/>
        </p:nvSpPr>
        <p:spPr>
          <a:xfrm>
            <a:off x="400762" y="3894014"/>
            <a:ext cx="11350765" cy="2078105"/>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next?</a:t>
            </a:r>
          </a:p>
          <a:p>
            <a:pPr>
              <a:spcAft>
                <a:spcPts val="364"/>
              </a:spcAft>
            </a:pPr>
            <a:r>
              <a:rPr lang="en-GB" sz="2000">
                <a:solidFill>
                  <a:srgbClr val="320439"/>
                </a:solidFill>
                <a:latin typeface="Calibri"/>
                <a:ea typeface="Calibri"/>
                <a:cs typeface="Calibri"/>
              </a:rPr>
              <a:t>Training and support for School A&amp;P officers, with a  follow-up workshop to get assignments created.</a:t>
            </a:r>
          </a:p>
          <a:p>
            <a:pPr>
              <a:spcAft>
                <a:spcPts val="364"/>
              </a:spcAft>
            </a:pPr>
            <a:r>
              <a:rPr lang="en-GB" sz="2000">
                <a:solidFill>
                  <a:srgbClr val="320439"/>
                </a:solidFill>
                <a:latin typeface="Calibri"/>
                <a:ea typeface="Calibri"/>
                <a:cs typeface="Calibri"/>
              </a:rPr>
              <a:t>Communications with students – plan TBA</a:t>
            </a:r>
          </a:p>
          <a:p>
            <a:pPr>
              <a:spcAft>
                <a:spcPts val="364"/>
              </a:spcAft>
            </a:pPr>
            <a:r>
              <a:rPr lang="en-GB" sz="2000">
                <a:solidFill>
                  <a:srgbClr val="320439"/>
                </a:solidFill>
                <a:latin typeface="Calibri"/>
                <a:ea typeface="Calibri"/>
                <a:cs typeface="Calibri"/>
              </a:rPr>
              <a:t>Post-October 17</a:t>
            </a:r>
            <a:r>
              <a:rPr lang="en-GB" sz="2000" baseline="30000">
                <a:solidFill>
                  <a:srgbClr val="320439"/>
                </a:solidFill>
                <a:latin typeface="Calibri"/>
                <a:ea typeface="Calibri"/>
                <a:cs typeface="Calibri"/>
              </a:rPr>
              <a:t>th</a:t>
            </a:r>
            <a:r>
              <a:rPr lang="en-GB" sz="2000">
                <a:solidFill>
                  <a:srgbClr val="320439"/>
                </a:solidFill>
                <a:latin typeface="Calibri"/>
                <a:ea typeface="Calibri"/>
                <a:cs typeface="Calibri"/>
              </a:rPr>
              <a:t> decisions on course content access</a:t>
            </a:r>
          </a:p>
        </p:txBody>
      </p:sp>
      <p:pic>
        <p:nvPicPr>
          <p:cNvPr id="6" name="Content Placeholder 4" descr="A logo for flexible learning">
            <a:extLst>
              <a:ext uri="{FF2B5EF4-FFF2-40B4-BE49-F238E27FC236}">
                <a16:creationId xmlns:a16="http://schemas.microsoft.com/office/drawing/2014/main" id="{F260FE54-7133-33EC-B7DF-A548716A1D9A}"/>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6119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E6AA0-4DE6-B55C-3754-9C94A12E4278}"/>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0F87C870-107F-C3A6-B724-E62353D117CD}"/>
              </a:ext>
              <a:ext uri="{C183D7F6-B498-43B3-948B-1728B52AA6E4}">
                <adec:decorative xmlns:adec="http://schemas.microsoft.com/office/drawing/2017/decorative" val="1"/>
              </a:ext>
            </a:extLst>
          </p:cNvPr>
          <p:cNvSpPr/>
          <p:nvPr/>
        </p:nvSpPr>
        <p:spPr>
          <a:xfrm>
            <a:off x="483327" y="1347350"/>
            <a:ext cx="10418533" cy="1349822"/>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78" name="Rectangle 77">
            <a:extLst>
              <a:ext uri="{FF2B5EF4-FFF2-40B4-BE49-F238E27FC236}">
                <a16:creationId xmlns:a16="http://schemas.microsoft.com/office/drawing/2014/main" id="{B8682F66-A826-F6CD-5424-E2CE23097C82}"/>
              </a:ext>
              <a:ext uri="{C183D7F6-B498-43B3-948B-1728B52AA6E4}">
                <adec:decorative xmlns:adec="http://schemas.microsoft.com/office/drawing/2017/decorative" val="1"/>
              </a:ext>
            </a:extLst>
          </p:cNvPr>
          <p:cNvSpPr/>
          <p:nvPr/>
        </p:nvSpPr>
        <p:spPr>
          <a:xfrm>
            <a:off x="498942" y="2882979"/>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9" name="Rectangle 78">
            <a:extLst>
              <a:ext uri="{FF2B5EF4-FFF2-40B4-BE49-F238E27FC236}">
                <a16:creationId xmlns:a16="http://schemas.microsoft.com/office/drawing/2014/main" id="{C571E292-9841-3256-5EDA-C75FD8E5F1EF}"/>
              </a:ext>
              <a:ext uri="{C183D7F6-B498-43B3-948B-1728B52AA6E4}">
                <adec:decorative xmlns:adec="http://schemas.microsoft.com/office/drawing/2017/decorative" val="1"/>
              </a:ext>
            </a:extLst>
          </p:cNvPr>
          <p:cNvSpPr/>
          <p:nvPr/>
        </p:nvSpPr>
        <p:spPr>
          <a:xfrm>
            <a:off x="498942" y="5528063"/>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80" name="Rectangle 79">
            <a:extLst>
              <a:ext uri="{FF2B5EF4-FFF2-40B4-BE49-F238E27FC236}">
                <a16:creationId xmlns:a16="http://schemas.microsoft.com/office/drawing/2014/main" id="{C9CA30ED-F9FB-6F99-F08F-78729E727FBE}"/>
              </a:ext>
              <a:ext uri="{C183D7F6-B498-43B3-948B-1728B52AA6E4}">
                <adec:decorative xmlns:adec="http://schemas.microsoft.com/office/drawing/2017/decorative" val="1"/>
              </a:ext>
            </a:extLst>
          </p:cNvPr>
          <p:cNvSpPr/>
          <p:nvPr/>
        </p:nvSpPr>
        <p:spPr>
          <a:xfrm>
            <a:off x="498942" y="4205521"/>
            <a:ext cx="10397657" cy="1151493"/>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Effra" panose="020B0603020203020204"/>
            </a:endParaRPr>
          </a:p>
        </p:txBody>
      </p:sp>
      <p:sp>
        <p:nvSpPr>
          <p:cNvPr id="4" name="Title 1">
            <a:extLst>
              <a:ext uri="{FF2B5EF4-FFF2-40B4-BE49-F238E27FC236}">
                <a16:creationId xmlns:a16="http://schemas.microsoft.com/office/drawing/2014/main" id="{8C383B22-3468-E30E-EA32-BAA126802E04}"/>
              </a:ext>
            </a:extLst>
          </p:cNvPr>
          <p:cNvSpPr txBox="1">
            <a:spLocks noGrp="1"/>
          </p:cNvSpPr>
          <p:nvPr>
            <p:ph type="title" idx="4294967295"/>
          </p:nvPr>
        </p:nvSpPr>
        <p:spPr>
          <a:xfrm>
            <a:off x="2160000" y="324000"/>
            <a:ext cx="7895303" cy="6674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lang="en-GB" sz="3300">
                <a:solidFill>
                  <a:srgbClr val="320439"/>
                </a:solidFill>
                <a:latin typeface="Calibri"/>
                <a:ea typeface="Calibri"/>
                <a:cs typeface="Calibri"/>
              </a:rPr>
              <a:t>Blackboard Assessment Migration</a:t>
            </a:r>
            <a:endParaRPr lang="en-US">
              <a:latin typeface="Calibri"/>
              <a:ea typeface="Calibri"/>
              <a:cs typeface="Calibri"/>
            </a:endParaRPr>
          </a:p>
        </p:txBody>
      </p:sp>
      <p:pic>
        <p:nvPicPr>
          <p:cNvPr id="44" name="Content Placeholder 4" descr="A logo for flexible learning">
            <a:extLst>
              <a:ext uri="{FF2B5EF4-FFF2-40B4-BE49-F238E27FC236}">
                <a16:creationId xmlns:a16="http://schemas.microsoft.com/office/drawing/2014/main" id="{D936E35D-5096-8C26-9EE5-3D6ACCBCB9EE}"/>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pic>
        <p:nvPicPr>
          <p:cNvPr id="45" name="Content Placeholder 9" descr="A purple and white logo">
            <a:extLst>
              <a:ext uri="{FF2B5EF4-FFF2-40B4-BE49-F238E27FC236}">
                <a16:creationId xmlns:a16="http://schemas.microsoft.com/office/drawing/2014/main" id="{FF8C2D01-2CA5-B742-5B4B-5865C61EAB19}"/>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1" name="Rectangle 40">
            <a:extLst>
              <a:ext uri="{FF2B5EF4-FFF2-40B4-BE49-F238E27FC236}">
                <a16:creationId xmlns:a16="http://schemas.microsoft.com/office/drawing/2014/main" id="{026AAFC7-2851-C3AB-2D6D-E90567F4C85C}"/>
              </a:ext>
            </a:extLst>
          </p:cNvPr>
          <p:cNvSpPr/>
          <p:nvPr/>
        </p:nvSpPr>
        <p:spPr>
          <a:xfrm>
            <a:off x="390216" y="1127405"/>
            <a:ext cx="10418533" cy="147508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Assignments</a:t>
            </a:r>
          </a:p>
          <a:p>
            <a:pPr marL="82550">
              <a:spcAft>
                <a:spcPts val="600"/>
              </a:spcAft>
            </a:pPr>
            <a:r>
              <a:rPr lang="en-GB" sz="2000">
                <a:solidFill>
                  <a:schemeClr val="bg1"/>
                </a:solidFill>
                <a:latin typeface="Calibri"/>
                <a:ea typeface="Calibri"/>
                <a:cs typeface="Calibri"/>
              </a:rPr>
              <a:t>Blackboard native assignments migrated, copied and used in Canvas</a:t>
            </a:r>
          </a:p>
          <a:p>
            <a:pPr marL="82550">
              <a:spcAft>
                <a:spcPts val="600"/>
              </a:spcAft>
            </a:pPr>
            <a:r>
              <a:rPr lang="en-GB" sz="2000">
                <a:solidFill>
                  <a:schemeClr val="bg1"/>
                </a:solidFill>
                <a:latin typeface="Calibri"/>
                <a:ea typeface="Calibri"/>
                <a:cs typeface="Calibri"/>
              </a:rPr>
              <a:t>Turnitin assignments not migrated and will require rebuilding in Canvas</a:t>
            </a:r>
          </a:p>
          <a:p>
            <a:pPr marL="82550">
              <a:spcAft>
                <a:spcPts val="600"/>
              </a:spcAft>
            </a:pPr>
            <a:r>
              <a:rPr lang="en-GB" sz="2000">
                <a:solidFill>
                  <a:schemeClr val="bg1"/>
                </a:solidFill>
                <a:latin typeface="Calibri"/>
                <a:ea typeface="Calibri"/>
                <a:cs typeface="Calibri"/>
              </a:rPr>
              <a:t>Blackboard Question Banks and Pools become Canvas Item Banks and are migrated</a:t>
            </a:r>
          </a:p>
        </p:txBody>
      </p:sp>
      <p:sp>
        <p:nvSpPr>
          <p:cNvPr id="74" name="Rectangle 73">
            <a:extLst>
              <a:ext uri="{FF2B5EF4-FFF2-40B4-BE49-F238E27FC236}">
                <a16:creationId xmlns:a16="http://schemas.microsoft.com/office/drawing/2014/main" id="{15D9D383-05FB-2E39-02F5-EF5D05DF8FBE}"/>
              </a:ext>
            </a:extLst>
          </p:cNvPr>
          <p:cNvSpPr/>
          <p:nvPr/>
        </p:nvSpPr>
        <p:spPr>
          <a:xfrm>
            <a:off x="422742" y="2792177"/>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Rubrics</a:t>
            </a:r>
          </a:p>
          <a:p>
            <a:pPr marL="82550">
              <a:spcAft>
                <a:spcPts val="600"/>
              </a:spcAft>
            </a:pPr>
            <a:r>
              <a:rPr lang="en-GB" sz="2000">
                <a:solidFill>
                  <a:schemeClr val="bg1"/>
                </a:solidFill>
                <a:latin typeface="Calibri"/>
                <a:ea typeface="Calibri"/>
                <a:cs typeface="Calibri"/>
              </a:rPr>
              <a:t>Turnitin rubrics not supported in Canvas, to be rebuilt using Canvas Enhanced Rubrics</a:t>
            </a:r>
          </a:p>
          <a:p>
            <a:pPr marL="82550">
              <a:spcAft>
                <a:spcPts val="600"/>
              </a:spcAft>
            </a:pPr>
            <a:r>
              <a:rPr lang="en-GB" sz="2000">
                <a:solidFill>
                  <a:schemeClr val="bg1"/>
                </a:solidFill>
                <a:latin typeface="Calibri"/>
                <a:ea typeface="Calibri"/>
                <a:cs typeface="Calibri"/>
              </a:rPr>
              <a:t>Blackboard native rubrics migrated and can be reused (to be checked)</a:t>
            </a:r>
          </a:p>
        </p:txBody>
      </p:sp>
      <p:sp>
        <p:nvSpPr>
          <p:cNvPr id="76" name="Rectangle 75">
            <a:extLst>
              <a:ext uri="{FF2B5EF4-FFF2-40B4-BE49-F238E27FC236}">
                <a16:creationId xmlns:a16="http://schemas.microsoft.com/office/drawing/2014/main" id="{2F0AB606-4BD9-57FC-5FC3-51C3DBABA0E7}"/>
              </a:ext>
            </a:extLst>
          </p:cNvPr>
          <p:cNvSpPr/>
          <p:nvPr/>
        </p:nvSpPr>
        <p:spPr>
          <a:xfrm>
            <a:off x="422742" y="5437261"/>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Assessment Settings</a:t>
            </a:r>
          </a:p>
          <a:p>
            <a:pPr marL="82550">
              <a:spcAft>
                <a:spcPts val="600"/>
              </a:spcAft>
            </a:pPr>
            <a:r>
              <a:rPr lang="en-GB" sz="2000">
                <a:solidFill>
                  <a:schemeClr val="bg1"/>
                </a:solidFill>
                <a:latin typeface="Calibri"/>
                <a:ea typeface="Calibri"/>
                <a:cs typeface="Calibri"/>
              </a:rPr>
              <a:t>Will need to be reset and reconfigured for Canvas deployment.  (Dates, grading, deployment, adaptive release, TII Framework, anonymous grading)</a:t>
            </a:r>
          </a:p>
        </p:txBody>
      </p:sp>
      <p:sp>
        <p:nvSpPr>
          <p:cNvPr id="64" name="Rectangle 63">
            <a:extLst>
              <a:ext uri="{FF2B5EF4-FFF2-40B4-BE49-F238E27FC236}">
                <a16:creationId xmlns:a16="http://schemas.microsoft.com/office/drawing/2014/main" id="{33390901-2985-F2EE-7CFD-FCED66C0A500}"/>
              </a:ext>
            </a:extLst>
          </p:cNvPr>
          <p:cNvSpPr/>
          <p:nvPr/>
        </p:nvSpPr>
        <p:spPr>
          <a:xfrm>
            <a:off x="422742" y="4114719"/>
            <a:ext cx="10397657" cy="1151493"/>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82550">
              <a:spcAft>
                <a:spcPts val="600"/>
              </a:spcAft>
            </a:pPr>
            <a:r>
              <a:rPr lang="en-GB" sz="2000">
                <a:solidFill>
                  <a:schemeClr val="bg1"/>
                </a:solidFill>
                <a:latin typeface="Calibri"/>
                <a:ea typeface="Calibri"/>
                <a:cs typeface="Calibri"/>
              </a:rPr>
              <a:t>Quizzes</a:t>
            </a:r>
          </a:p>
          <a:p>
            <a:pPr marL="82550">
              <a:spcAft>
                <a:spcPts val="600"/>
              </a:spcAft>
            </a:pPr>
            <a:r>
              <a:rPr lang="en-GB" sz="2000">
                <a:solidFill>
                  <a:schemeClr val="bg1"/>
                </a:solidFill>
                <a:latin typeface="Calibri"/>
                <a:ea typeface="Calibri"/>
                <a:cs typeface="Calibri"/>
              </a:rPr>
              <a:t>All but 1 question format from Blackboard is supported in Canvas.  </a:t>
            </a:r>
          </a:p>
          <a:p>
            <a:pPr marL="82550">
              <a:spcAft>
                <a:spcPts val="600"/>
              </a:spcAft>
            </a:pPr>
            <a:r>
              <a:rPr lang="en-GB" sz="2000">
                <a:solidFill>
                  <a:schemeClr val="bg1"/>
                </a:solidFill>
                <a:latin typeface="Calibri"/>
                <a:ea typeface="Calibri"/>
                <a:cs typeface="Calibri"/>
              </a:rPr>
              <a:t>Question settings and deployment options similar with only minor amendments (not settings)</a:t>
            </a:r>
          </a:p>
        </p:txBody>
      </p:sp>
    </p:spTree>
    <p:extLst>
      <p:ext uri="{BB962C8B-B14F-4D97-AF65-F5344CB8AC3E}">
        <p14:creationId xmlns:p14="http://schemas.microsoft.com/office/powerpoint/2010/main" val="1976451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E14F-EB47-7005-324E-80B92B012A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F19C29-951F-9E82-EB8C-9EB66FED3BF3}"/>
              </a:ext>
            </a:extLst>
          </p:cNvPr>
          <p:cNvSpPr txBox="1">
            <a:spLocks noGrp="1"/>
          </p:cNvSpPr>
          <p:nvPr>
            <p:ph type="title" idx="4294967295"/>
          </p:nvPr>
        </p:nvSpPr>
        <p:spPr>
          <a:xfrm>
            <a:off x="2009840" y="275037"/>
            <a:ext cx="7895303" cy="574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Assessment</a:t>
            </a:r>
            <a:endParaRPr kumimoji="0"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4" name="Content Placeholder 4" descr="A logo for flexible learning&#10;">
            <a:extLst>
              <a:ext uri="{FF2B5EF4-FFF2-40B4-BE49-F238E27FC236}">
                <a16:creationId xmlns:a16="http://schemas.microsoft.com/office/drawing/2014/main" id="{623D0843-37CF-7561-86AD-22A1DAF899A3}"/>
              </a:ext>
            </a:extLst>
          </p:cNvPr>
          <p:cNvPicPr/>
          <p:nvPr/>
        </p:nvPicPr>
        <p:blipFill>
          <a:blip r:embed="rId3">
            <a:extLst>
              <a:ext uri="{28A0092B-C50C-407E-A947-70E740481C1C}">
                <a14:useLocalDpi xmlns:a14="http://schemas.microsoft.com/office/drawing/2010/main" val="0"/>
              </a:ext>
            </a:extLst>
          </a:blip>
          <a:stretch>
            <a:fillRect/>
          </a:stretch>
        </p:blipFill>
        <p:spPr>
          <a:xfrm>
            <a:off x="10987165" y="37458"/>
            <a:ext cx="1151493" cy="1151493"/>
          </a:xfrm>
          <a:prstGeom prst="rect">
            <a:avLst/>
          </a:prstGeom>
        </p:spPr>
      </p:pic>
      <p:pic>
        <p:nvPicPr>
          <p:cNvPr id="45" name="Content Placeholder 9" descr="A purple and white logo&#10;">
            <a:extLst>
              <a:ext uri="{FF2B5EF4-FFF2-40B4-BE49-F238E27FC236}">
                <a16:creationId xmlns:a16="http://schemas.microsoft.com/office/drawing/2014/main" id="{851CD503-A28D-8FB4-3FD7-759B88798D13}"/>
              </a:ext>
            </a:extLst>
          </p:cNvPr>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1AD6C9DE-A443-A6F5-A2BA-7E197E1BD2EF}"/>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grpSp>
        <p:nvGrpSpPr>
          <p:cNvPr id="8" name="Group 7">
            <a:extLst>
              <a:ext uri="{FF2B5EF4-FFF2-40B4-BE49-F238E27FC236}">
                <a16:creationId xmlns:a16="http://schemas.microsoft.com/office/drawing/2014/main" id="{DF71F684-03A8-E745-AD20-367B0FD1CAB7}"/>
              </a:ext>
            </a:extLst>
          </p:cNvPr>
          <p:cNvGrpSpPr/>
          <p:nvPr/>
        </p:nvGrpSpPr>
        <p:grpSpPr>
          <a:xfrm>
            <a:off x="409352" y="1118833"/>
            <a:ext cx="11312057" cy="1021575"/>
            <a:chOff x="422743" y="1114275"/>
            <a:chExt cx="9563980" cy="847534"/>
          </a:xfrm>
        </p:grpSpPr>
        <p:sp>
          <p:nvSpPr>
            <p:cNvPr id="77" name="Rectangle 76">
              <a:extLst>
                <a:ext uri="{FF2B5EF4-FFF2-40B4-BE49-F238E27FC236}">
                  <a16:creationId xmlns:a16="http://schemas.microsoft.com/office/drawing/2014/main" id="{065DA7EA-954E-C4E8-B043-83B73C42CCA1}"/>
                </a:ext>
                <a:ext uri="{C183D7F6-B498-43B3-948B-1728B52AA6E4}">
                  <adec:decorative xmlns:adec="http://schemas.microsoft.com/office/drawing/2017/decorative" val="1"/>
                </a:ext>
              </a:extLst>
            </p:cNvPr>
            <p:cNvSpPr/>
            <p:nvPr/>
          </p:nvSpPr>
          <p:spPr>
            <a:xfrm>
              <a:off x="504323" y="1185603"/>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1" name="Rectangle 40">
              <a:extLst>
                <a:ext uri="{FF2B5EF4-FFF2-40B4-BE49-F238E27FC236}">
                  <a16:creationId xmlns:a16="http://schemas.microsoft.com/office/drawing/2014/main" id="{3AE9954D-A20E-DED9-4653-045F88E4A7E4}"/>
                </a:ext>
              </a:extLst>
            </p:cNvPr>
            <p:cNvSpPr/>
            <p:nvPr/>
          </p:nvSpPr>
          <p:spPr>
            <a:xfrm>
              <a:off x="422743" y="1114275"/>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Turnitin</a:t>
              </a:r>
            </a:p>
            <a:p>
              <a:pPr>
                <a:spcAft>
                  <a:spcPts val="364"/>
                </a:spcAft>
              </a:pPr>
              <a:r>
                <a:rPr lang="en-GB" sz="1600">
                  <a:solidFill>
                    <a:srgbClr val="320439"/>
                  </a:solidFill>
                  <a:latin typeface="Calibri"/>
                  <a:ea typeface="Calibri"/>
                  <a:cs typeface="Calibri"/>
                </a:rPr>
                <a:t>Moving from Feedback Studio (marking) to TII Plagiarism Framework (similarity reports only).  Canvas SpeedGrader will be used for marking and grading.</a:t>
              </a:r>
            </a:p>
          </p:txBody>
        </p:sp>
      </p:grpSp>
      <p:grpSp>
        <p:nvGrpSpPr>
          <p:cNvPr id="10" name="Group 9">
            <a:extLst>
              <a:ext uri="{FF2B5EF4-FFF2-40B4-BE49-F238E27FC236}">
                <a16:creationId xmlns:a16="http://schemas.microsoft.com/office/drawing/2014/main" id="{E2B8A294-E723-A00F-A95F-D33116797348}"/>
              </a:ext>
            </a:extLst>
          </p:cNvPr>
          <p:cNvGrpSpPr/>
          <p:nvPr/>
        </p:nvGrpSpPr>
        <p:grpSpPr>
          <a:xfrm>
            <a:off x="412603" y="3425011"/>
            <a:ext cx="11312056" cy="1004416"/>
            <a:chOff x="422743" y="3005233"/>
            <a:chExt cx="9563980" cy="847534"/>
          </a:xfrm>
        </p:grpSpPr>
        <p:sp>
          <p:nvSpPr>
            <p:cNvPr id="78" name="Rectangle 77">
              <a:extLst>
                <a:ext uri="{FF2B5EF4-FFF2-40B4-BE49-F238E27FC236}">
                  <a16:creationId xmlns:a16="http://schemas.microsoft.com/office/drawing/2014/main" id="{65220E4C-049C-647B-20A2-485820F0D7EF}"/>
                </a:ext>
                <a:ext uri="{C183D7F6-B498-43B3-948B-1728B52AA6E4}">
                  <adec:decorative xmlns:adec="http://schemas.microsoft.com/office/drawing/2017/decorative" val="1"/>
                </a:ext>
              </a:extLst>
            </p:cNvPr>
            <p:cNvSpPr/>
            <p:nvPr/>
          </p:nvSpPr>
          <p:spPr>
            <a:xfrm>
              <a:off x="504323" y="3076561"/>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4" name="Rectangle 73">
              <a:extLst>
                <a:ext uri="{FF2B5EF4-FFF2-40B4-BE49-F238E27FC236}">
                  <a16:creationId xmlns:a16="http://schemas.microsoft.com/office/drawing/2014/main" id="{7E6CF355-58C7-8824-43E0-FC58AE2960C8}"/>
                </a:ext>
              </a:extLst>
            </p:cNvPr>
            <p:cNvSpPr/>
            <p:nvPr/>
          </p:nvSpPr>
          <p:spPr>
            <a:xfrm>
              <a:off x="422743" y="3005233"/>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Rubrics</a:t>
              </a:r>
            </a:p>
            <a:p>
              <a:pPr defTabSz="914358">
                <a:spcAft>
                  <a:spcPts val="364"/>
                </a:spcAft>
                <a:defRPr/>
              </a:pPr>
              <a:r>
                <a:rPr lang="en-GB" sz="1600">
                  <a:solidFill>
                    <a:srgbClr val="320439"/>
                  </a:solidFill>
                  <a:latin typeface="Calibri"/>
                  <a:ea typeface="Calibri"/>
                  <a:cs typeface="Calibri"/>
                </a:rPr>
                <a:t>Marking and grading using rubrics in Canvas for assignments, quizzes, discussions and can be scoring and non-scoring.</a:t>
              </a:r>
            </a:p>
            <a:p>
              <a:pPr defTabSz="914358">
                <a:spcAft>
                  <a:spcPts val="364"/>
                </a:spcAft>
                <a:defRPr/>
              </a:pPr>
              <a:r>
                <a:rPr lang="en-GB" sz="1600">
                  <a:solidFill>
                    <a:srgbClr val="320439"/>
                  </a:solidFill>
                  <a:latin typeface="Calibri"/>
                  <a:ea typeface="Calibri"/>
                  <a:cs typeface="Calibri"/>
                </a:rPr>
                <a:t>Enhanced Rubrics (Manager)</a:t>
              </a:r>
            </a:p>
          </p:txBody>
        </p:sp>
      </p:grpSp>
      <p:grpSp>
        <p:nvGrpSpPr>
          <p:cNvPr id="12" name="Group 11">
            <a:extLst>
              <a:ext uri="{FF2B5EF4-FFF2-40B4-BE49-F238E27FC236}">
                <a16:creationId xmlns:a16="http://schemas.microsoft.com/office/drawing/2014/main" id="{FDDA55A6-B383-4D28-4357-7E5C1412352F}"/>
              </a:ext>
            </a:extLst>
          </p:cNvPr>
          <p:cNvGrpSpPr/>
          <p:nvPr/>
        </p:nvGrpSpPr>
        <p:grpSpPr>
          <a:xfrm>
            <a:off x="408656" y="5811806"/>
            <a:ext cx="11312056" cy="847534"/>
            <a:chOff x="422743" y="4896191"/>
            <a:chExt cx="9563980" cy="847534"/>
          </a:xfrm>
        </p:grpSpPr>
        <p:sp>
          <p:nvSpPr>
            <p:cNvPr id="79" name="Rectangle 78">
              <a:extLst>
                <a:ext uri="{FF2B5EF4-FFF2-40B4-BE49-F238E27FC236}">
                  <a16:creationId xmlns:a16="http://schemas.microsoft.com/office/drawing/2014/main" id="{38CEE6CA-B698-4EDC-047D-31C914ED7C48}"/>
                </a:ext>
                <a:ext uri="{C183D7F6-B498-43B3-948B-1728B52AA6E4}">
                  <adec:decorative xmlns:adec="http://schemas.microsoft.com/office/drawing/2017/decorative" val="1"/>
                </a:ext>
              </a:extLst>
            </p:cNvPr>
            <p:cNvSpPr/>
            <p:nvPr/>
          </p:nvSpPr>
          <p:spPr>
            <a:xfrm>
              <a:off x="504323" y="4967519"/>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Effra" panose="020B0603020203020204"/>
              </a:endParaRPr>
            </a:p>
          </p:txBody>
        </p:sp>
        <p:sp>
          <p:nvSpPr>
            <p:cNvPr id="76" name="Rectangle 75">
              <a:extLst>
                <a:ext uri="{FF2B5EF4-FFF2-40B4-BE49-F238E27FC236}">
                  <a16:creationId xmlns:a16="http://schemas.microsoft.com/office/drawing/2014/main" id="{5A93A8AD-2A4D-8118-3311-EBC14217A8D9}"/>
                </a:ext>
              </a:extLst>
            </p:cNvPr>
            <p:cNvSpPr/>
            <p:nvPr/>
          </p:nvSpPr>
          <p:spPr>
            <a:xfrm>
              <a:off x="422743" y="4896191"/>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LTIs</a:t>
              </a:r>
            </a:p>
            <a:p>
              <a:pPr>
                <a:spcAft>
                  <a:spcPts val="364"/>
                </a:spcAft>
              </a:pPr>
              <a:r>
                <a:rPr lang="en-GB" sz="1600">
                  <a:solidFill>
                    <a:srgbClr val="320439"/>
                  </a:solidFill>
                  <a:latin typeface="Calibri"/>
                  <a:ea typeface="Calibri"/>
                  <a:cs typeface="Calibri"/>
                </a:rPr>
                <a:t>Cadmus, </a:t>
              </a:r>
              <a:r>
                <a:rPr lang="en-GB" sz="1600" err="1">
                  <a:solidFill>
                    <a:srgbClr val="320439"/>
                  </a:solidFill>
                  <a:latin typeface="Calibri"/>
                  <a:ea typeface="Calibri"/>
                  <a:cs typeface="Calibri"/>
                </a:rPr>
                <a:t>PebblePad</a:t>
              </a:r>
              <a:r>
                <a:rPr lang="en-GB" sz="1600">
                  <a:solidFill>
                    <a:srgbClr val="320439"/>
                  </a:solidFill>
                  <a:latin typeface="Calibri"/>
                  <a:ea typeface="Calibri"/>
                  <a:cs typeface="Calibri"/>
                </a:rPr>
                <a:t> (account request required) , </a:t>
              </a:r>
              <a:r>
                <a:rPr lang="en-GB" sz="1600" err="1">
                  <a:solidFill>
                    <a:srgbClr val="320439"/>
                  </a:solidFill>
                  <a:latin typeface="Calibri"/>
                  <a:ea typeface="Calibri"/>
                  <a:cs typeface="Calibri"/>
                </a:rPr>
                <a:t>Softchalk</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PeerScholar</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Gradescope</a:t>
              </a:r>
              <a:r>
                <a:rPr lang="en-GB" sz="1600">
                  <a:solidFill>
                    <a:srgbClr val="320439"/>
                  </a:solidFill>
                  <a:latin typeface="Calibri"/>
                  <a:ea typeface="Calibri"/>
                  <a:cs typeface="Calibri"/>
                </a:rPr>
                <a:t>, </a:t>
              </a:r>
              <a:r>
                <a:rPr lang="en-GB" sz="1600" err="1">
                  <a:solidFill>
                    <a:srgbClr val="320439"/>
                  </a:solidFill>
                  <a:latin typeface="Calibri"/>
                  <a:ea typeface="Calibri"/>
                  <a:cs typeface="Calibri"/>
                </a:rPr>
                <a:t>Buddycheck</a:t>
              </a:r>
              <a:r>
                <a:rPr lang="en-GB" sz="1600">
                  <a:solidFill>
                    <a:srgbClr val="320439"/>
                  </a:solidFill>
                  <a:latin typeface="Calibri"/>
                  <a:ea typeface="Calibri"/>
                  <a:cs typeface="Calibri"/>
                </a:rPr>
                <a:t> – all available as LTIs in Canvas.</a:t>
              </a:r>
            </a:p>
          </p:txBody>
        </p:sp>
      </p:grpSp>
      <p:grpSp>
        <p:nvGrpSpPr>
          <p:cNvPr id="11" name="Group 10">
            <a:extLst>
              <a:ext uri="{FF2B5EF4-FFF2-40B4-BE49-F238E27FC236}">
                <a16:creationId xmlns:a16="http://schemas.microsoft.com/office/drawing/2014/main" id="{C126462F-8CD8-6540-B30A-2483E7FD2368}"/>
              </a:ext>
            </a:extLst>
          </p:cNvPr>
          <p:cNvGrpSpPr/>
          <p:nvPr/>
        </p:nvGrpSpPr>
        <p:grpSpPr>
          <a:xfrm>
            <a:off x="408657" y="4578246"/>
            <a:ext cx="11312056" cy="1062625"/>
            <a:chOff x="422743" y="3950712"/>
            <a:chExt cx="9563980" cy="847534"/>
          </a:xfrm>
        </p:grpSpPr>
        <p:sp>
          <p:nvSpPr>
            <p:cNvPr id="80" name="Rectangle 79">
              <a:extLst>
                <a:ext uri="{FF2B5EF4-FFF2-40B4-BE49-F238E27FC236}">
                  <a16:creationId xmlns:a16="http://schemas.microsoft.com/office/drawing/2014/main" id="{9624405E-5D26-DE93-2836-B2A8C0046385}"/>
                </a:ext>
                <a:ext uri="{C183D7F6-B498-43B3-948B-1728B52AA6E4}">
                  <adec:decorative xmlns:adec="http://schemas.microsoft.com/office/drawing/2017/decorative" val="1"/>
                </a:ext>
              </a:extLst>
            </p:cNvPr>
            <p:cNvSpPr/>
            <p:nvPr/>
          </p:nvSpPr>
          <p:spPr>
            <a:xfrm>
              <a:off x="504323" y="4022040"/>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kern="0">
                <a:solidFill>
                  <a:schemeClr val="tx1">
                    <a:lumMod val="95000"/>
                    <a:lumOff val="5000"/>
                  </a:schemeClr>
                </a:solidFill>
                <a:latin typeface="Effra" panose="020B0603020203020204"/>
              </a:endParaRPr>
            </a:p>
          </p:txBody>
        </p:sp>
        <p:sp>
          <p:nvSpPr>
            <p:cNvPr id="64" name="Rectangle 63">
              <a:extLst>
                <a:ext uri="{FF2B5EF4-FFF2-40B4-BE49-F238E27FC236}">
                  <a16:creationId xmlns:a16="http://schemas.microsoft.com/office/drawing/2014/main" id="{835E268F-901A-4AA7-1CA6-2249E212F7C4}"/>
                </a:ext>
              </a:extLst>
            </p:cNvPr>
            <p:cNvSpPr/>
            <p:nvPr/>
          </p:nvSpPr>
          <p:spPr>
            <a:xfrm>
              <a:off x="422743" y="3950712"/>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PS Assessment Overview &amp; Support</a:t>
              </a:r>
            </a:p>
            <a:p>
              <a:pPr defTabSz="914358">
                <a:spcAft>
                  <a:spcPts val="364"/>
                </a:spcAft>
                <a:defRPr/>
              </a:pPr>
              <a:r>
                <a:rPr lang="en-GB" sz="1600" kern="0">
                  <a:solidFill>
                    <a:srgbClr val="320439"/>
                  </a:solidFill>
                  <a:latin typeface="Calibri"/>
                  <a:ea typeface="Calibri"/>
                  <a:cs typeface="Calibri"/>
                </a:rPr>
                <a:t>Multiple sessions presenting an overview of the assessment process and associated mechanisms using Canvas features and functions.  Dedicated Teams channel to continue the help, support and communication process.</a:t>
              </a:r>
            </a:p>
          </p:txBody>
        </p:sp>
      </p:grpSp>
      <p:grpSp>
        <p:nvGrpSpPr>
          <p:cNvPr id="9" name="Group 8">
            <a:extLst>
              <a:ext uri="{FF2B5EF4-FFF2-40B4-BE49-F238E27FC236}">
                <a16:creationId xmlns:a16="http://schemas.microsoft.com/office/drawing/2014/main" id="{69E5680F-C524-3840-48F8-128172E98283}"/>
              </a:ext>
            </a:extLst>
          </p:cNvPr>
          <p:cNvGrpSpPr/>
          <p:nvPr/>
        </p:nvGrpSpPr>
        <p:grpSpPr>
          <a:xfrm>
            <a:off x="412603" y="2245939"/>
            <a:ext cx="11312056" cy="1005360"/>
            <a:chOff x="422743" y="2059754"/>
            <a:chExt cx="9563980" cy="847534"/>
          </a:xfrm>
        </p:grpSpPr>
        <p:sp>
          <p:nvSpPr>
            <p:cNvPr id="2" name="Rectangle 1">
              <a:extLst>
                <a:ext uri="{FF2B5EF4-FFF2-40B4-BE49-F238E27FC236}">
                  <a16:creationId xmlns:a16="http://schemas.microsoft.com/office/drawing/2014/main" id="{FA1ECF7E-D474-3372-F32A-FF80F7027596}"/>
                </a:ext>
                <a:ext uri="{C183D7F6-B498-43B3-948B-1728B52AA6E4}">
                  <adec:decorative xmlns:adec="http://schemas.microsoft.com/office/drawing/2017/decorative" val="1"/>
                </a:ext>
              </a:extLst>
            </p:cNvPr>
            <p:cNvSpPr/>
            <p:nvPr/>
          </p:nvSpPr>
          <p:spPr>
            <a:xfrm>
              <a:off x="504323" y="2131082"/>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3" name="Rectangle 2">
              <a:extLst>
                <a:ext uri="{FF2B5EF4-FFF2-40B4-BE49-F238E27FC236}">
                  <a16:creationId xmlns:a16="http://schemas.microsoft.com/office/drawing/2014/main" id="{2DAF2984-73EA-044B-1A15-CC6257D30461}"/>
                </a:ext>
              </a:extLst>
            </p:cNvPr>
            <p:cNvSpPr/>
            <p:nvPr/>
          </p:nvSpPr>
          <p:spPr>
            <a:xfrm>
              <a:off x="422743" y="2059754"/>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000" b="1">
                  <a:solidFill>
                    <a:srgbClr val="320439"/>
                  </a:solidFill>
                  <a:latin typeface="Calibri"/>
                  <a:ea typeface="Calibri"/>
                  <a:cs typeface="Calibri"/>
                </a:rPr>
                <a:t>Quizzes / Exams</a:t>
              </a:r>
            </a:p>
            <a:p>
              <a:pPr>
                <a:spcAft>
                  <a:spcPts val="364"/>
                </a:spcAft>
              </a:pPr>
              <a:r>
                <a:rPr lang="en-GB" sz="1600" kern="0">
                  <a:solidFill>
                    <a:srgbClr val="320439"/>
                  </a:solidFill>
                  <a:latin typeface="Calibri"/>
                  <a:ea typeface="Calibri"/>
                  <a:cs typeface="Calibri"/>
                </a:rPr>
                <a:t>The default exam format will be using Canvas quizzes. 12 question formats, deployment settings, marking and reporting options, adaptive release, marking in </a:t>
              </a:r>
              <a:r>
                <a:rPr lang="en-GB" sz="1600" kern="0" err="1">
                  <a:solidFill>
                    <a:srgbClr val="320439"/>
                  </a:solidFill>
                  <a:latin typeface="Calibri"/>
                  <a:ea typeface="Calibri"/>
                  <a:cs typeface="Calibri"/>
                </a:rPr>
                <a:t>SpeedGrader</a:t>
              </a:r>
              <a:r>
                <a:rPr lang="en-GB" sz="1600" kern="0">
                  <a:solidFill>
                    <a:srgbClr val="320439"/>
                  </a:solidFill>
                  <a:latin typeface="Calibri"/>
                  <a:ea typeface="Calibri"/>
                  <a:cs typeface="Calibri"/>
                </a:rPr>
                <a:t>, rubrics, Item Banks</a:t>
              </a:r>
              <a:endParaRPr lang="en-GB" sz="2000">
                <a:solidFill>
                  <a:srgbClr val="320439"/>
                </a:solidFill>
                <a:latin typeface="Calibri"/>
                <a:ea typeface="Calibri"/>
                <a:cs typeface="Calibri"/>
              </a:endParaRPr>
            </a:p>
          </p:txBody>
        </p:sp>
      </p:grpSp>
    </p:spTree>
    <p:extLst>
      <p:ext uri="{BB962C8B-B14F-4D97-AF65-F5344CB8AC3E}">
        <p14:creationId xmlns:p14="http://schemas.microsoft.com/office/powerpoint/2010/main" val="270642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CEC0-4C40-85AE-763F-E03CB2946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BFF99-5F01-5CCA-0F5D-FFB04CD466BB}"/>
              </a:ext>
            </a:extLst>
          </p:cNvPr>
          <p:cNvSpPr>
            <a:spLocks noGrp="1"/>
          </p:cNvSpPr>
          <p:nvPr>
            <p:ph type="title"/>
          </p:nvPr>
        </p:nvSpPr>
        <p:spPr>
          <a:xfrm>
            <a:off x="2160000" y="324000"/>
            <a:ext cx="7895303" cy="574818"/>
          </a:xfrm>
        </p:spPr>
        <p:txBody>
          <a:bodyPr>
            <a:noAutofit/>
          </a:bodyPr>
          <a:lstStyle/>
          <a:p>
            <a:r>
              <a:rPr lang="en-GB">
                <a:solidFill>
                  <a:srgbClr val="320439"/>
                </a:solidFill>
                <a:latin typeface="Calibri"/>
                <a:ea typeface="Calibri"/>
                <a:cs typeface="Calibri"/>
              </a:rPr>
              <a:t>Training</a:t>
            </a:r>
            <a:endParaRPr lang="en-GB" sz="36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D24DE1EB-1478-38B6-EEC7-E69B124DBF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7F27D18F-5411-AEBE-3133-41CEBA1D5041}"/>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12EF12C8-3B33-13AB-185F-7284D419DBBE}"/>
              </a:ext>
            </a:extLst>
          </p:cNvPr>
          <p:cNvSpPr txBox="1"/>
          <p:nvPr/>
        </p:nvSpPr>
        <p:spPr>
          <a:xfrm>
            <a:off x="409352" y="1874764"/>
            <a:ext cx="11317343" cy="2200602"/>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400" dirty="0">
                <a:effectLst/>
                <a:latin typeface="Aptos Display"/>
                <a:ea typeface="Yu Mincho"/>
                <a:cs typeface="Arial"/>
              </a:rPr>
              <a:t>Primarily face to face in Canvas Central: 1.061 – 1.063 Stopford Building</a:t>
            </a:r>
          </a:p>
          <a:p>
            <a:pPr marL="342900" indent="-342900">
              <a:spcAft>
                <a:spcPts val="1800"/>
              </a:spcAft>
              <a:buFont typeface="Arial" panose="020B0604020202020204" pitchFamily="34" charset="0"/>
              <a:buChar char="•"/>
            </a:pPr>
            <a:r>
              <a:rPr lang="en-GB" sz="2400" dirty="0">
                <a:effectLst/>
                <a:latin typeface="Aptos Display"/>
                <a:ea typeface="Yu Mincho"/>
                <a:cs typeface="Arial"/>
              </a:rPr>
              <a:t>Asynchronous courses available for </a:t>
            </a:r>
            <a:r>
              <a:rPr lang="en-GB" sz="2400" dirty="0">
                <a:latin typeface="Aptos Display"/>
                <a:ea typeface="Yu Mincho"/>
                <a:cs typeface="Arial"/>
              </a:rPr>
              <a:t>content</a:t>
            </a:r>
            <a:r>
              <a:rPr lang="en-GB" sz="2400" dirty="0">
                <a:effectLst/>
                <a:latin typeface="Aptos Display"/>
                <a:ea typeface="Yu Mincho"/>
                <a:cs typeface="Arial"/>
              </a:rPr>
              <a:t> building</a:t>
            </a:r>
          </a:p>
          <a:p>
            <a:pPr marL="342900" indent="-342900">
              <a:spcAft>
                <a:spcPts val="1800"/>
              </a:spcAft>
              <a:buFont typeface="Arial" panose="020B0604020202020204" pitchFamily="34" charset="0"/>
              <a:buChar char="•"/>
            </a:pPr>
            <a:r>
              <a:rPr lang="en-GB" sz="2400" dirty="0">
                <a:effectLst/>
                <a:latin typeface="Aptos Display"/>
                <a:ea typeface="Yu Mincho"/>
                <a:cs typeface="Arial"/>
              </a:rPr>
              <a:t>Coming soon: Asynchronous courses for assessment and quizzes</a:t>
            </a:r>
            <a:endParaRPr lang="en-GB" sz="2400" dirty="0">
              <a:latin typeface="Aptos Display"/>
              <a:ea typeface="Yu Mincho"/>
              <a:cs typeface="Arial"/>
            </a:endParaRPr>
          </a:p>
          <a:p>
            <a:pPr marL="800100" lvl="1" indent="-342900">
              <a:spcAft>
                <a:spcPts val="1800"/>
              </a:spcAft>
              <a:buFont typeface="Arial" panose="020B0604020202020204" pitchFamily="34" charset="0"/>
              <a:buChar char="•"/>
            </a:pPr>
            <a:endParaRPr lang="en-GB" sz="2000" dirty="0">
              <a:effectLst/>
              <a:latin typeface="Effra" panose="020B0603020203020204"/>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0A671028-CAB1-41E8-FD00-E2AD6B1990D6}"/>
              </a:ext>
            </a:extLst>
          </p:cNvPr>
          <p:cNvSpPr txBox="1"/>
          <p:nvPr/>
        </p:nvSpPr>
        <p:spPr>
          <a:xfrm>
            <a:off x="3675529" y="6278038"/>
            <a:ext cx="8323429" cy="369332"/>
          </a:xfrm>
          <a:prstGeom prst="rect">
            <a:avLst/>
          </a:prstGeom>
          <a:noFill/>
        </p:spPr>
        <p:txBody>
          <a:bodyPr wrap="square" rtlCol="0">
            <a:spAutoFit/>
          </a:bodyPr>
          <a:lstStyle/>
          <a:p>
            <a:r>
              <a:rPr lang="en-US" dirty="0"/>
              <a:t>Book here: </a:t>
            </a:r>
            <a:r>
              <a:rPr lang="en-US" dirty="0">
                <a:hlinkClick r:id="rId5"/>
              </a:rPr>
              <a:t>https://elearning.bmh.manchester.ac.uk/training/canvas-training/</a:t>
            </a:r>
            <a:r>
              <a:rPr lang="en-US" dirty="0"/>
              <a:t> </a:t>
            </a:r>
          </a:p>
        </p:txBody>
      </p:sp>
    </p:spTree>
    <p:extLst>
      <p:ext uri="{BB962C8B-B14F-4D97-AF65-F5344CB8AC3E}">
        <p14:creationId xmlns:p14="http://schemas.microsoft.com/office/powerpoint/2010/main" val="328366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Welcome and housekeeping</a:t>
            </a:r>
          </a:p>
        </p:txBody>
      </p:sp>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54C5D51-E73C-E476-9DB3-5D23E304F5D2}"/>
              </a:ext>
            </a:extLst>
          </p:cNvPr>
          <p:cNvSpPr txBox="1"/>
          <p:nvPr/>
        </p:nvSpPr>
        <p:spPr>
          <a:xfrm>
            <a:off x="334528" y="1186230"/>
            <a:ext cx="11522941" cy="4939814"/>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000" dirty="0">
                <a:effectLst/>
                <a:ea typeface="Yu Mincho"/>
                <a:cs typeface="Arial"/>
              </a:rPr>
              <a:t>This session is being recorded.</a:t>
            </a:r>
          </a:p>
          <a:p>
            <a:pPr marL="342900" indent="-342900">
              <a:spcAft>
                <a:spcPts val="1800"/>
              </a:spcAft>
              <a:buFont typeface="Arial" panose="020B0604020202020204" pitchFamily="34" charset="0"/>
              <a:buChar char="•"/>
            </a:pPr>
            <a:r>
              <a:rPr lang="en-GB" sz="2000" dirty="0">
                <a:effectLst/>
                <a:ea typeface="Yu Mincho"/>
                <a:cs typeface="Arial"/>
              </a:rPr>
              <a:t>Audience microphones will be switched off to reduce interruption. Cameras are welcome to stay on.</a:t>
            </a:r>
          </a:p>
          <a:p>
            <a:pPr marL="342900" indent="-342900">
              <a:spcAft>
                <a:spcPts val="1800"/>
              </a:spcAft>
              <a:buFont typeface="Arial" panose="020B0604020202020204" pitchFamily="34" charset="0"/>
              <a:buChar char="•"/>
            </a:pPr>
            <a:r>
              <a:rPr lang="en-GB" sz="2000" dirty="0">
                <a:ea typeface="Yu Mincho"/>
                <a:cs typeface="Arial"/>
              </a:rPr>
              <a:t>We have left the chat open and will do our best to answer any questions that have not been pre-submitted, time permitting.</a:t>
            </a:r>
          </a:p>
          <a:p>
            <a:pPr marL="342900" indent="-342900">
              <a:spcAft>
                <a:spcPts val="1800"/>
              </a:spcAft>
              <a:buFont typeface="Arial" panose="020B0604020202020204" pitchFamily="34" charset="0"/>
              <a:buChar char="•"/>
            </a:pPr>
            <a:r>
              <a:rPr lang="en-GB" sz="2000" dirty="0">
                <a:effectLst/>
                <a:ea typeface="Yu Mincho"/>
                <a:cs typeface="Arial"/>
              </a:rPr>
              <a:t>The slides and recording, along with questions and answers will be circulated after the meeting.</a:t>
            </a:r>
          </a:p>
          <a:p>
            <a:pPr marL="342900" indent="-342900">
              <a:spcAft>
                <a:spcPts val="1800"/>
              </a:spcAft>
              <a:buFont typeface="Arial" panose="020B0604020202020204" pitchFamily="34" charset="0"/>
              <a:buChar char="•"/>
            </a:pPr>
            <a:r>
              <a:rPr lang="en-GB" sz="2000" dirty="0">
                <a:ea typeface="Yu Mincho"/>
                <a:cs typeface="Arial"/>
              </a:rPr>
              <a:t>The panel today will consist of: </a:t>
            </a:r>
            <a:br>
              <a:rPr lang="en-GB" sz="2000" dirty="0">
                <a:ea typeface="Yu Mincho" panose="02020400000000000000" pitchFamily="18" charset="-128"/>
                <a:cs typeface="Arial" panose="020B0604020202020204" pitchFamily="34" charset="0"/>
              </a:rPr>
            </a:br>
            <a:r>
              <a:rPr lang="en-GB" sz="2000" dirty="0">
                <a:ea typeface="Yu Mincho"/>
                <a:cs typeface="Arial"/>
              </a:rPr>
              <a:t>FBMH eLearning team experts </a:t>
            </a:r>
            <a:br>
              <a:rPr lang="en-GB" sz="2000" dirty="0">
                <a:ea typeface="Yu Mincho" panose="02020400000000000000" pitchFamily="18" charset="-128"/>
                <a:cs typeface="Arial" panose="020B0604020202020204" pitchFamily="34" charset="0"/>
              </a:rPr>
            </a:br>
            <a:r>
              <a:rPr lang="en-GB" sz="2000" dirty="0">
                <a:ea typeface="Yu Mincho"/>
                <a:cs typeface="Arial"/>
              </a:rPr>
              <a:t>Student Partners: </a:t>
            </a:r>
            <a:r>
              <a:rPr lang="en-GB" sz="2000" dirty="0" err="1">
                <a:ea typeface="Yu Mincho"/>
                <a:cs typeface="Arial"/>
              </a:rPr>
              <a:t>Ashneet</a:t>
            </a:r>
            <a:r>
              <a:rPr lang="en-GB" sz="2000" dirty="0">
                <a:ea typeface="Yu Mincho"/>
                <a:cs typeface="Arial"/>
              </a:rPr>
              <a:t> Kaur, Manas Kapur</a:t>
            </a:r>
            <a:br>
              <a:rPr lang="en-GB" sz="2000" dirty="0">
                <a:ea typeface="Yu Mincho" panose="02020400000000000000" pitchFamily="18" charset="-128"/>
                <a:cs typeface="Arial" panose="020B0604020202020204" pitchFamily="34" charset="0"/>
              </a:rPr>
            </a:br>
            <a:r>
              <a:rPr lang="en-GB" sz="2000" dirty="0">
                <a:ea typeface="Yu Mincho"/>
                <a:cs typeface="Arial"/>
              </a:rPr>
              <a:t>Paul Shore (Associate Dean for Flexible and Digital Education)</a:t>
            </a:r>
            <a:br>
              <a:rPr lang="en-GB" sz="2000" dirty="0">
                <a:ea typeface="Yu Mincho" panose="02020400000000000000" pitchFamily="18" charset="-128"/>
                <a:cs typeface="Arial" panose="020B0604020202020204" pitchFamily="34" charset="0"/>
              </a:rPr>
            </a:br>
            <a:r>
              <a:rPr lang="en-GB" sz="2000" dirty="0">
                <a:ea typeface="Yu Mincho"/>
                <a:cs typeface="Arial"/>
              </a:rPr>
              <a:t>Michael Smith (Technology-Enhanced Active Learning Lead)</a:t>
            </a:r>
            <a:br>
              <a:rPr lang="en-GB" sz="2000" dirty="0">
                <a:ea typeface="Yu Mincho" panose="02020400000000000000" pitchFamily="18" charset="-128"/>
                <a:cs typeface="Arial" panose="020B0604020202020204" pitchFamily="34" charset="0"/>
              </a:rPr>
            </a:br>
            <a:r>
              <a:rPr lang="en-GB" sz="2000" dirty="0">
                <a:ea typeface="Yu Mincho"/>
                <a:cs typeface="Arial"/>
              </a:rPr>
              <a:t>Mark Johnson (Lecturer in Technology-Enhanced Learning)</a:t>
            </a:r>
            <a:endParaRPr lang="en-GB" sz="2000" dirty="0">
              <a:effectLst/>
              <a:ea typeface="Yu Mincho"/>
              <a:cs typeface="Arial"/>
            </a:endParaRPr>
          </a:p>
          <a:p>
            <a:pPr marL="342900" indent="-342900">
              <a:spcAft>
                <a:spcPts val="1000"/>
              </a:spcAft>
              <a:buFont typeface="Arial" panose="020B0604020202020204" pitchFamily="34" charset="0"/>
              <a:buChar char="•"/>
            </a:pPr>
            <a:endParaRPr lang="en-GB" sz="2000" dirty="0">
              <a:effectLst/>
              <a:ea typeface="Yu Mincho" panose="02020400000000000000" pitchFamily="18" charset="-128"/>
              <a:cs typeface="Arial" panose="020B0604020202020204" pitchFamily="34" charset="0"/>
            </a:endParaRPr>
          </a:p>
        </p:txBody>
      </p:sp>
      <p:pic>
        <p:nvPicPr>
          <p:cNvPr id="4" name="Content Placeholder 4" descr="A logo for flexible learning">
            <a:extLst>
              <a:ext uri="{FF2B5EF4-FFF2-40B4-BE49-F238E27FC236}">
                <a16:creationId xmlns:a16="http://schemas.microsoft.com/office/drawing/2014/main" id="{C1A73650-E89B-0163-9646-3DCBF5B96FC3}"/>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18045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B625B-A699-6C46-1134-F22B54044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C29-BB48-D04F-5358-0AD1A07A486D}"/>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content building</a:t>
            </a:r>
          </a:p>
        </p:txBody>
      </p:sp>
      <p:pic>
        <p:nvPicPr>
          <p:cNvPr id="8" name="Content Placeholder 4" descr="A logo for flexible learning programme">
            <a:extLst>
              <a:ext uri="{FF2B5EF4-FFF2-40B4-BE49-F238E27FC236}">
                <a16:creationId xmlns:a16="http://schemas.microsoft.com/office/drawing/2014/main" id="{E5F12266-97D7-C3EE-7086-F30DFECB0E1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570CFD30-996D-F30E-2953-CD6DD36EFD67}"/>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54C5D51-E73C-E476-9DB3-5D23E304F5D2}"/>
              </a:ext>
            </a:extLst>
          </p:cNvPr>
          <p:cNvSpPr txBox="1"/>
          <p:nvPr/>
        </p:nvSpPr>
        <p:spPr>
          <a:xfrm>
            <a:off x="367019" y="1365972"/>
            <a:ext cx="5363919" cy="4493538"/>
          </a:xfrm>
          <a:prstGeom prst="rect">
            <a:avLst/>
          </a:prstGeom>
          <a:noFill/>
        </p:spPr>
        <p:txBody>
          <a:bodyPr wrap="square" lIns="91440" tIns="45720" rIns="91440" bIns="45720" anchor="t">
            <a:spAutoFit/>
          </a:bodyPr>
          <a:lstStyle/>
          <a:p>
            <a:pPr>
              <a:spcAft>
                <a:spcPts val="1800"/>
              </a:spcAft>
            </a:pPr>
            <a:r>
              <a:rPr lang="en-GB" sz="2400" b="1">
                <a:latin typeface="Aptos Display"/>
                <a:ea typeface="Yu Mincho"/>
                <a:cs typeface="Arial"/>
              </a:rPr>
              <a:t>Unit Construction workshop</a:t>
            </a:r>
            <a:endParaRPr lang="en-US" sz="2400" b="1">
              <a:latin typeface="Aptos Display"/>
            </a:endParaRPr>
          </a:p>
          <a:p>
            <a:pPr marL="800100" lvl="1" indent="-342900">
              <a:spcAft>
                <a:spcPts val="1800"/>
              </a:spcAft>
              <a:buFont typeface="Arial" panose="020B0604020202020204" pitchFamily="34" charset="0"/>
              <a:buChar char="•"/>
            </a:pPr>
            <a:r>
              <a:rPr lang="en-GB" sz="2400">
                <a:latin typeface="Aptos Display"/>
                <a:ea typeface="Yu Mincho"/>
                <a:cs typeface="Arial"/>
              </a:rPr>
              <a:t>Unit coordinators</a:t>
            </a:r>
          </a:p>
          <a:p>
            <a:pPr marL="800100" lvl="1" indent="-342900">
              <a:spcAft>
                <a:spcPts val="1800"/>
              </a:spcAft>
              <a:buFont typeface="Arial" panose="020B0604020202020204" pitchFamily="34" charset="0"/>
              <a:buChar char="•"/>
            </a:pPr>
            <a:r>
              <a:rPr lang="en-GB" sz="2400">
                <a:latin typeface="Aptos Display"/>
                <a:ea typeface="Yu Mincho"/>
                <a:cs typeface="Arial"/>
              </a:rPr>
              <a:t>Minimum standards</a:t>
            </a:r>
          </a:p>
          <a:p>
            <a:pPr marL="800100" lvl="1" indent="-342900">
              <a:spcAft>
                <a:spcPts val="1800"/>
              </a:spcAft>
              <a:buFont typeface="Arial" panose="020B0604020202020204" pitchFamily="34" charset="0"/>
              <a:buChar char="•"/>
            </a:pPr>
            <a:r>
              <a:rPr lang="en-GB" sz="2400">
                <a:latin typeface="Aptos Display"/>
                <a:ea typeface="Yu Mincho"/>
                <a:cs typeface="Arial"/>
              </a:rPr>
              <a:t>How to consider course structure</a:t>
            </a:r>
          </a:p>
          <a:p>
            <a:pPr marL="800100" lvl="1" indent="-342900">
              <a:spcAft>
                <a:spcPts val="1800"/>
              </a:spcAft>
              <a:buFont typeface="Arial" panose="020B0604020202020204" pitchFamily="34" charset="0"/>
              <a:buChar char="•"/>
            </a:pPr>
            <a:r>
              <a:rPr lang="en-GB" sz="2400">
                <a:latin typeface="Aptos Display"/>
                <a:ea typeface="Yu Mincho"/>
                <a:cs typeface="Arial"/>
              </a:rPr>
              <a:t>How to construct content </a:t>
            </a:r>
          </a:p>
          <a:p>
            <a:pPr marL="800100" lvl="1" indent="-342900">
              <a:spcAft>
                <a:spcPts val="1800"/>
              </a:spcAft>
              <a:buFont typeface="Arial" panose="020B0604020202020204" pitchFamily="34" charset="0"/>
              <a:buChar char="•"/>
            </a:pPr>
            <a:r>
              <a:rPr lang="en-GB" sz="2400">
                <a:latin typeface="Aptos Display"/>
                <a:ea typeface="Yu Mincho"/>
                <a:cs typeface="Arial"/>
              </a:rPr>
              <a:t>How to move existing content into real new courses</a:t>
            </a:r>
          </a:p>
          <a:p>
            <a:pPr marL="800100" lvl="1" indent="-342900">
              <a:spcAft>
                <a:spcPts val="1800"/>
              </a:spcAft>
              <a:buFont typeface="Arial" panose="020B0604020202020204" pitchFamily="34" charset="0"/>
              <a:buChar char="•"/>
            </a:pPr>
            <a:endParaRPr lang="en-GB" sz="2800">
              <a:effectLst/>
              <a:latin typeface="Aptos Display"/>
              <a:ea typeface="Yu Mincho" panose="02020400000000000000" pitchFamily="18" charset="-128"/>
              <a:cs typeface="Arial" panose="020B0604020202020204" pitchFamily="34" charset="0"/>
            </a:endParaRPr>
          </a:p>
        </p:txBody>
      </p:sp>
      <p:sp>
        <p:nvSpPr>
          <p:cNvPr id="4" name="TextBox 3" descr="A qr code linking to uom.link/june-canvas-questions.">
            <a:extLst>
              <a:ext uri="{FF2B5EF4-FFF2-40B4-BE49-F238E27FC236}">
                <a16:creationId xmlns:a16="http://schemas.microsoft.com/office/drawing/2014/main" id="{E4ED81B4-8FE9-0A07-496C-06AF13123CB4}"/>
              </a:ext>
            </a:extLst>
          </p:cNvPr>
          <p:cNvSpPr txBox="1"/>
          <p:nvPr/>
        </p:nvSpPr>
        <p:spPr>
          <a:xfrm>
            <a:off x="6377891" y="1365972"/>
            <a:ext cx="5363919" cy="4970591"/>
          </a:xfrm>
          <a:prstGeom prst="rect">
            <a:avLst/>
          </a:prstGeom>
          <a:noFill/>
        </p:spPr>
        <p:txBody>
          <a:bodyPr wrap="square" lIns="91440" tIns="45720" rIns="91440" bIns="45720" anchor="t">
            <a:spAutoFit/>
          </a:bodyPr>
          <a:lstStyle/>
          <a:p>
            <a:pPr>
              <a:spcAft>
                <a:spcPts val="1800"/>
              </a:spcAft>
            </a:pPr>
            <a:r>
              <a:rPr lang="en-GB" sz="2400" b="1">
                <a:latin typeface="Aptos Display"/>
                <a:ea typeface="Yu Mincho"/>
                <a:cs typeface="Arial"/>
              </a:rPr>
              <a:t>Canvas Basics</a:t>
            </a:r>
            <a:endParaRPr lang="en-US" sz="2400" b="1">
              <a:latin typeface="Aptos Display"/>
            </a:endParaRPr>
          </a:p>
          <a:p>
            <a:pPr marL="800100" lvl="1" indent="-342900">
              <a:spcAft>
                <a:spcPts val="1800"/>
              </a:spcAft>
              <a:buFont typeface="Arial" panose="020B0604020202020204" pitchFamily="34" charset="0"/>
              <a:buChar char="•"/>
            </a:pPr>
            <a:r>
              <a:rPr lang="en-GB" sz="2400">
                <a:latin typeface="Aptos Display"/>
                <a:ea typeface="Yu Mincho"/>
                <a:cs typeface="Arial"/>
              </a:rPr>
              <a:t>Any faculty staff</a:t>
            </a:r>
          </a:p>
          <a:p>
            <a:pPr marL="800100" lvl="1" indent="-342900">
              <a:spcAft>
                <a:spcPts val="1800"/>
              </a:spcAft>
              <a:buFont typeface="Arial" panose="020B0604020202020204" pitchFamily="34" charset="0"/>
              <a:buChar char="•"/>
            </a:pPr>
            <a:r>
              <a:rPr lang="en-GB" sz="2400">
                <a:latin typeface="Aptos Display"/>
                <a:ea typeface="Yu Mincho"/>
                <a:cs typeface="Arial"/>
              </a:rPr>
              <a:t>Minimum standards</a:t>
            </a:r>
          </a:p>
          <a:p>
            <a:pPr marL="800100" lvl="1" indent="-342900">
              <a:spcAft>
                <a:spcPts val="1800"/>
              </a:spcAft>
              <a:buFont typeface="Arial" panose="020B0604020202020204" pitchFamily="34" charset="0"/>
              <a:buChar char="•"/>
            </a:pPr>
            <a:r>
              <a:rPr lang="en-GB" sz="2400">
                <a:latin typeface="Aptos Display"/>
                <a:ea typeface="Yu Mincho"/>
                <a:cs typeface="Arial"/>
              </a:rPr>
              <a:t>How to construct content </a:t>
            </a:r>
          </a:p>
          <a:p>
            <a:pPr marL="800100" lvl="1" indent="-342900">
              <a:spcAft>
                <a:spcPts val="1800"/>
              </a:spcAft>
              <a:buFont typeface="Arial" panose="020B0604020202020204" pitchFamily="34" charset="0"/>
              <a:buChar char="•"/>
            </a:pPr>
            <a:r>
              <a:rPr lang="en-GB" sz="2400">
                <a:latin typeface="Aptos Display"/>
                <a:ea typeface="Yu Mincho"/>
                <a:cs typeface="Arial"/>
              </a:rPr>
              <a:t>How to move existing content into real new courses</a:t>
            </a:r>
          </a:p>
          <a:p>
            <a:pPr marL="800100" lvl="1" indent="-342900">
              <a:spcAft>
                <a:spcPts val="1800"/>
              </a:spcAft>
              <a:buFont typeface="Arial" panose="020B0604020202020204" pitchFamily="34" charset="0"/>
              <a:buChar char="•"/>
            </a:pPr>
            <a:r>
              <a:rPr lang="en-GB" sz="2400">
                <a:latin typeface="Aptos Display"/>
                <a:ea typeface="Yu Mincho"/>
                <a:cs typeface="Arial"/>
              </a:rPr>
              <a:t>Student comms</a:t>
            </a:r>
          </a:p>
          <a:p>
            <a:pPr marL="800100" lvl="1" indent="-342900">
              <a:spcAft>
                <a:spcPts val="1800"/>
              </a:spcAft>
              <a:buFont typeface="Arial" panose="020B0604020202020204" pitchFamily="34" charset="0"/>
              <a:buChar char="•"/>
            </a:pPr>
            <a:r>
              <a:rPr lang="en-GB" sz="2400">
                <a:latin typeface="Aptos Display"/>
                <a:ea typeface="Yu Mincho"/>
                <a:cs typeface="Arial"/>
              </a:rPr>
              <a:t>Calendars</a:t>
            </a:r>
          </a:p>
          <a:p>
            <a:pPr marL="800100" lvl="1" indent="-342900">
              <a:spcAft>
                <a:spcPts val="1800"/>
              </a:spcAft>
              <a:buFont typeface="Arial" panose="020B0604020202020204" pitchFamily="34" charset="0"/>
              <a:buChar char="•"/>
            </a:pPr>
            <a:endParaRPr lang="en-GB" sz="2000">
              <a:effectLst/>
              <a:latin typeface="Calibri"/>
              <a:ea typeface="Yu Mincho" panose="02020400000000000000" pitchFamily="18" charset="-128"/>
              <a:cs typeface="Arial" panose="020B0604020202020204" pitchFamily="34" charset="0"/>
            </a:endParaRPr>
          </a:p>
        </p:txBody>
      </p:sp>
      <p:sp>
        <p:nvSpPr>
          <p:cNvPr id="6" name="TextBox 5">
            <a:extLst>
              <a:ext uri="{FF2B5EF4-FFF2-40B4-BE49-F238E27FC236}">
                <a16:creationId xmlns:a16="http://schemas.microsoft.com/office/drawing/2014/main" id="{E62941BD-849B-7319-B2B7-DACFAE486733}"/>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50350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C32E1-DB5E-96EC-FC2B-56D98719A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BCB3A-AD05-3FB0-BF1A-E51C5D10A0D4}"/>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Assessment building</a:t>
            </a:r>
          </a:p>
        </p:txBody>
      </p:sp>
      <p:pic>
        <p:nvPicPr>
          <p:cNvPr id="8" name="Content Placeholder 4" descr="A logo for flexible learning programme">
            <a:extLst>
              <a:ext uri="{FF2B5EF4-FFF2-40B4-BE49-F238E27FC236}">
                <a16:creationId xmlns:a16="http://schemas.microsoft.com/office/drawing/2014/main" id="{9157BC67-24D8-D5D2-44B5-7A914876F0B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9096406C-981B-C7CA-149E-06EF94F0E93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F2D013B2-53EE-D942-EA58-9D5A23A8BF4A}"/>
              </a:ext>
            </a:extLst>
          </p:cNvPr>
          <p:cNvSpPr txBox="1"/>
          <p:nvPr/>
        </p:nvSpPr>
        <p:spPr>
          <a:xfrm>
            <a:off x="114416" y="1355389"/>
            <a:ext cx="5982145" cy="4154984"/>
          </a:xfrm>
          <a:prstGeom prst="rect">
            <a:avLst/>
          </a:prstGeom>
          <a:noFill/>
        </p:spPr>
        <p:txBody>
          <a:bodyPr wrap="square" lIns="91440" tIns="45720" rIns="91440" bIns="45720" anchor="t">
            <a:spAutoFit/>
          </a:bodyPr>
          <a:lstStyle/>
          <a:p>
            <a:pPr>
              <a:spcAft>
                <a:spcPts val="1800"/>
              </a:spcAft>
            </a:pPr>
            <a:r>
              <a:rPr lang="en-GB" sz="2200" b="1">
                <a:effectLst/>
                <a:latin typeface="Aptos Display"/>
                <a:ea typeface="Yu Mincho"/>
                <a:cs typeface="Arial"/>
              </a:rPr>
              <a:t>Creating and </a:t>
            </a:r>
            <a:r>
              <a:rPr lang="en-GB" sz="2200" b="1">
                <a:latin typeface="Aptos Display"/>
                <a:ea typeface="Yu Mincho"/>
                <a:cs typeface="Arial"/>
              </a:rPr>
              <a:t>Managing</a:t>
            </a:r>
            <a:r>
              <a:rPr lang="en-GB" sz="2200" b="1">
                <a:effectLst/>
                <a:latin typeface="Aptos Display"/>
                <a:ea typeface="Yu Mincho"/>
                <a:cs typeface="Arial"/>
              </a:rPr>
              <a:t> Assignments in Canvas</a:t>
            </a:r>
            <a:endParaRPr lang="en-US" sz="2200" b="1">
              <a:latin typeface="Aptos Display"/>
            </a:endParaRPr>
          </a:p>
          <a:p>
            <a:pPr marL="800100" lvl="1" indent="-342900">
              <a:spcAft>
                <a:spcPts val="1800"/>
              </a:spcAft>
              <a:buFont typeface="Arial" panose="020B0604020202020204" pitchFamily="34" charset="0"/>
              <a:buChar char="•"/>
            </a:pPr>
            <a:r>
              <a:rPr lang="en-GB" sz="2200">
                <a:effectLst/>
                <a:latin typeface="Aptos Display"/>
                <a:ea typeface="Yu Mincho"/>
                <a:cs typeface="Arial"/>
              </a:rPr>
              <a:t>Anyone who </a:t>
            </a:r>
            <a:r>
              <a:rPr lang="en-GB" sz="2200">
                <a:latin typeface="Aptos Display"/>
                <a:ea typeface="Yu Mincho"/>
                <a:cs typeface="Arial"/>
              </a:rPr>
              <a:t>created/ran</a:t>
            </a:r>
            <a:r>
              <a:rPr lang="en-GB" sz="2200">
                <a:effectLst/>
                <a:latin typeface="Aptos Display"/>
                <a:ea typeface="Yu Mincho"/>
                <a:cs typeface="Arial"/>
              </a:rPr>
              <a:t> Blackboard or </a:t>
            </a:r>
            <a:r>
              <a:rPr lang="en-GB" sz="2200">
                <a:latin typeface="Aptos Display"/>
                <a:ea typeface="Yu Mincho"/>
                <a:cs typeface="Arial"/>
              </a:rPr>
              <a:t>Turnitin</a:t>
            </a:r>
            <a:r>
              <a:rPr lang="en-GB" sz="2200">
                <a:effectLst/>
                <a:latin typeface="Aptos Display"/>
                <a:ea typeface="Yu Mincho"/>
                <a:cs typeface="Arial"/>
              </a:rPr>
              <a:t> Assignm</a:t>
            </a:r>
            <a:r>
              <a:rPr lang="en-GB" sz="2200">
                <a:latin typeface="Aptos Display"/>
                <a:ea typeface="Yu Mincho"/>
                <a:cs typeface="Arial"/>
              </a:rPr>
              <a:t>ents</a:t>
            </a:r>
          </a:p>
          <a:p>
            <a:pPr marL="800100" lvl="1" indent="-342900">
              <a:spcAft>
                <a:spcPts val="1800"/>
              </a:spcAft>
              <a:buFont typeface="Arial" panose="020B0604020202020204" pitchFamily="34" charset="0"/>
              <a:buChar char="•"/>
            </a:pPr>
            <a:r>
              <a:rPr lang="en-GB" sz="2200">
                <a:latin typeface="Aptos Display"/>
                <a:ea typeface="Yu Mincho"/>
                <a:cs typeface="Arial"/>
              </a:rPr>
              <a:t>Create assignments based on requirements</a:t>
            </a:r>
          </a:p>
          <a:p>
            <a:pPr marL="800100" lvl="1" indent="-342900">
              <a:spcAft>
                <a:spcPts val="1800"/>
              </a:spcAft>
              <a:buFont typeface="Arial" panose="020B0604020202020204" pitchFamily="34" charset="0"/>
              <a:buChar char="•"/>
            </a:pPr>
            <a:r>
              <a:rPr lang="en-GB" sz="2200">
                <a:latin typeface="Aptos Display"/>
                <a:ea typeface="Yu Mincho"/>
                <a:cs typeface="Arial"/>
              </a:rPr>
              <a:t>Inform students of deadlines</a:t>
            </a:r>
          </a:p>
          <a:p>
            <a:pPr marL="800100" lvl="1" indent="-342900">
              <a:spcAft>
                <a:spcPts val="1800"/>
              </a:spcAft>
              <a:buFont typeface="Arial" panose="020B0604020202020204" pitchFamily="34" charset="0"/>
              <a:buChar char="•"/>
            </a:pPr>
            <a:r>
              <a:rPr lang="en-GB" sz="2200">
                <a:latin typeface="Aptos Display"/>
                <a:ea typeface="Yu Mincho"/>
                <a:cs typeface="Arial"/>
              </a:rPr>
              <a:t>Weight grades</a:t>
            </a:r>
          </a:p>
          <a:p>
            <a:pPr marL="800100" lvl="1" indent="-342900">
              <a:spcAft>
                <a:spcPts val="1800"/>
              </a:spcAft>
              <a:buFont typeface="Arial" panose="020B0604020202020204" pitchFamily="34" charset="0"/>
              <a:buChar char="•"/>
            </a:pPr>
            <a:r>
              <a:rPr lang="en-GB" sz="2200">
                <a:latin typeface="Aptos Display"/>
                <a:ea typeface="Yu Mincho"/>
                <a:cs typeface="Arial"/>
              </a:rPr>
              <a:t>Grades and marking</a:t>
            </a:r>
          </a:p>
          <a:p>
            <a:pPr marL="800100" lvl="1" indent="-342900">
              <a:spcAft>
                <a:spcPts val="1800"/>
              </a:spcAft>
              <a:buFont typeface="Arial" panose="020B0604020202020204" pitchFamily="34" charset="0"/>
              <a:buChar char="•"/>
            </a:pPr>
            <a:endParaRPr lang="en-GB" sz="2000">
              <a:effectLst/>
              <a:latin typeface="Aptos"/>
              <a:ea typeface="Yu Mincho" panose="02020400000000000000" pitchFamily="18" charset="-128"/>
              <a:cs typeface="Arial" panose="020B0604020202020204" pitchFamily="34" charset="0"/>
            </a:endParaRPr>
          </a:p>
        </p:txBody>
      </p:sp>
      <p:sp>
        <p:nvSpPr>
          <p:cNvPr id="3" name="TextBox 2" descr="A qr code linking to uom.link/june-canvas-questions.">
            <a:extLst>
              <a:ext uri="{FF2B5EF4-FFF2-40B4-BE49-F238E27FC236}">
                <a16:creationId xmlns:a16="http://schemas.microsoft.com/office/drawing/2014/main" id="{4AD2A4D8-66B9-F6C9-250C-81ED65904D37}"/>
              </a:ext>
            </a:extLst>
          </p:cNvPr>
          <p:cNvSpPr txBox="1"/>
          <p:nvPr/>
        </p:nvSpPr>
        <p:spPr>
          <a:xfrm>
            <a:off x="6207834" y="1355389"/>
            <a:ext cx="5788050" cy="4785926"/>
          </a:xfrm>
          <a:prstGeom prst="rect">
            <a:avLst/>
          </a:prstGeom>
          <a:noFill/>
        </p:spPr>
        <p:txBody>
          <a:bodyPr wrap="square" lIns="91440" tIns="45720" rIns="91440" bIns="45720" anchor="t">
            <a:spAutoFit/>
          </a:bodyPr>
          <a:lstStyle/>
          <a:p>
            <a:pPr>
              <a:spcAft>
                <a:spcPts val="1800"/>
              </a:spcAft>
            </a:pPr>
            <a:r>
              <a:rPr lang="en-GB" sz="2200" b="1">
                <a:latin typeface="Aptos Display"/>
                <a:ea typeface="Yu Mincho"/>
                <a:cs typeface="Arial"/>
              </a:rPr>
              <a:t> Quizzes and Testing in Canvas</a:t>
            </a:r>
            <a:endParaRPr lang="en-US" sz="2200" b="1">
              <a:latin typeface="Aptos Display"/>
            </a:endParaRPr>
          </a:p>
          <a:p>
            <a:pPr marL="800100" lvl="1" indent="-342900">
              <a:spcAft>
                <a:spcPts val="1800"/>
              </a:spcAft>
              <a:buFont typeface="Arial" panose="020B0604020202020204" pitchFamily="34" charset="0"/>
              <a:buChar char="•"/>
            </a:pPr>
            <a:r>
              <a:rPr lang="en-GB" sz="2200">
                <a:effectLst/>
                <a:latin typeface="Aptos Display"/>
                <a:ea typeface="Yu Mincho"/>
                <a:cs typeface="Arial"/>
              </a:rPr>
              <a:t>Anyone who </a:t>
            </a:r>
            <a:r>
              <a:rPr lang="en-GB" sz="2200">
                <a:latin typeface="Aptos Display"/>
                <a:ea typeface="Yu Mincho"/>
                <a:cs typeface="Arial"/>
              </a:rPr>
              <a:t>created/ran</a:t>
            </a:r>
            <a:r>
              <a:rPr lang="en-GB" sz="2200">
                <a:effectLst/>
                <a:latin typeface="Aptos Display"/>
                <a:ea typeface="Yu Mincho"/>
                <a:cs typeface="Arial"/>
              </a:rPr>
              <a:t> Blackboard tests, or </a:t>
            </a:r>
            <a:r>
              <a:rPr lang="en-GB" sz="2200">
                <a:latin typeface="Aptos Display"/>
                <a:ea typeface="Yu Mincho"/>
                <a:cs typeface="Arial"/>
              </a:rPr>
              <a:t>wishes</a:t>
            </a:r>
            <a:r>
              <a:rPr lang="en-GB" sz="2200">
                <a:effectLst/>
                <a:latin typeface="Aptos Display"/>
                <a:ea typeface="Yu Mincho"/>
                <a:cs typeface="Arial"/>
              </a:rPr>
              <a:t> to run Canvas Quizzes</a:t>
            </a:r>
            <a:endParaRPr lang="en-GB" sz="2200">
              <a:latin typeface="Aptos Display"/>
              <a:ea typeface="Yu Mincho"/>
              <a:cs typeface="Arial"/>
            </a:endParaRPr>
          </a:p>
          <a:p>
            <a:pPr marL="800100" lvl="1" indent="-342900">
              <a:spcAft>
                <a:spcPts val="1800"/>
              </a:spcAft>
              <a:buFont typeface="Arial" panose="020B0604020202020204" pitchFamily="34" charset="0"/>
              <a:buChar char="•"/>
            </a:pPr>
            <a:r>
              <a:rPr lang="en-GB" sz="2200">
                <a:latin typeface="Aptos Display"/>
                <a:ea typeface="Yu Mincho"/>
                <a:cs typeface="Arial"/>
              </a:rPr>
              <a:t>Make quizzes</a:t>
            </a:r>
          </a:p>
          <a:p>
            <a:pPr marL="800100" lvl="1" indent="-342900">
              <a:spcAft>
                <a:spcPts val="1800"/>
              </a:spcAft>
              <a:buFont typeface="Arial" panose="020B0604020202020204" pitchFamily="34" charset="0"/>
              <a:buChar char="•"/>
            </a:pPr>
            <a:r>
              <a:rPr lang="en-GB" sz="2200">
                <a:latin typeface="Aptos Display"/>
                <a:ea typeface="Yu Mincho"/>
                <a:cs typeface="Arial"/>
              </a:rPr>
              <a:t>Copy existing quizzes into your course</a:t>
            </a:r>
          </a:p>
          <a:p>
            <a:pPr marL="800100" lvl="1" indent="-342900">
              <a:spcAft>
                <a:spcPts val="1800"/>
              </a:spcAft>
              <a:buFont typeface="Arial" panose="020B0604020202020204" pitchFamily="34" charset="0"/>
              <a:buChar char="•"/>
            </a:pPr>
            <a:r>
              <a:rPr lang="en-GB" sz="2200">
                <a:latin typeface="Aptos Display"/>
                <a:ea typeface="Yu Mincho"/>
                <a:cs typeface="Arial"/>
              </a:rPr>
              <a:t>Test that quizzes function as expected</a:t>
            </a:r>
          </a:p>
          <a:p>
            <a:pPr marL="800100" lvl="1" indent="-342900">
              <a:spcAft>
                <a:spcPts val="1800"/>
              </a:spcAft>
              <a:buFont typeface="Arial" panose="020B0604020202020204" pitchFamily="34" charset="0"/>
              <a:buChar char="•"/>
            </a:pPr>
            <a:r>
              <a:rPr lang="en-GB" sz="2200">
                <a:latin typeface="Aptos Display"/>
                <a:ea typeface="Yu Mincho"/>
                <a:cs typeface="Arial"/>
              </a:rPr>
              <a:t>Release quizzes to students</a:t>
            </a:r>
          </a:p>
          <a:p>
            <a:pPr marL="800100" lvl="1" indent="-342900">
              <a:spcAft>
                <a:spcPts val="1800"/>
              </a:spcAft>
              <a:buFont typeface="Arial" panose="020B0604020202020204" pitchFamily="34" charset="0"/>
              <a:buChar char="•"/>
            </a:pPr>
            <a:r>
              <a:rPr lang="en-GB" sz="2200">
                <a:latin typeface="Aptos Display"/>
                <a:ea typeface="Yu Mincho"/>
                <a:cs typeface="Arial"/>
              </a:rPr>
              <a:t>Mark quizzes</a:t>
            </a:r>
          </a:p>
          <a:p>
            <a:pPr marL="800100" lvl="1" indent="-342900">
              <a:spcAft>
                <a:spcPts val="1800"/>
              </a:spcAft>
              <a:buFont typeface="Arial" panose="020B0604020202020204" pitchFamily="34" charset="0"/>
              <a:buChar char="•"/>
            </a:pPr>
            <a:endParaRPr lang="en-GB" sz="2400">
              <a:effectLst/>
              <a:latin typeface="Effra" panose="020B0603020203020204"/>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B7B9FA7C-0693-C33C-410B-D7F3DCB11575}"/>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50798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8C86C-8C21-7FA8-0FD2-F721B60C6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C60A3-1ACE-83BF-BBEF-19B161A63994}"/>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releasing your content</a:t>
            </a:r>
          </a:p>
        </p:txBody>
      </p:sp>
      <p:pic>
        <p:nvPicPr>
          <p:cNvPr id="8" name="Content Placeholder 4" descr="A logo for flexible learning programme">
            <a:extLst>
              <a:ext uri="{FF2B5EF4-FFF2-40B4-BE49-F238E27FC236}">
                <a16:creationId xmlns:a16="http://schemas.microsoft.com/office/drawing/2014/main" id="{F51A4F23-319B-775A-EEB7-DAB2CB19701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9D76C01A-6793-872D-01FD-1A055DA34545}"/>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4F486404-FDF6-1EA2-4E87-BDA5D66BAA65}"/>
              </a:ext>
            </a:extLst>
          </p:cNvPr>
          <p:cNvSpPr txBox="1"/>
          <p:nvPr/>
        </p:nvSpPr>
        <p:spPr>
          <a:xfrm>
            <a:off x="519256" y="1361222"/>
            <a:ext cx="9645951" cy="5201424"/>
          </a:xfrm>
          <a:prstGeom prst="rect">
            <a:avLst/>
          </a:prstGeom>
          <a:noFill/>
        </p:spPr>
        <p:txBody>
          <a:bodyPr wrap="square" lIns="91440" tIns="45720" rIns="91440" bIns="45720" anchor="t">
            <a:spAutoFit/>
          </a:bodyPr>
          <a:lstStyle/>
          <a:p>
            <a:pPr>
              <a:spcAft>
                <a:spcPts val="1800"/>
              </a:spcAft>
            </a:pPr>
            <a:r>
              <a:rPr lang="en-GB" sz="2400" b="1">
                <a:effectLst/>
                <a:latin typeface="Aptos Display"/>
                <a:ea typeface="Yu Mincho"/>
                <a:cs typeface="Arial"/>
              </a:rPr>
              <a:t>Unit </a:t>
            </a:r>
            <a:r>
              <a:rPr lang="en-GB" sz="2400" b="1">
                <a:latin typeface="Aptos Display"/>
                <a:ea typeface="Yu Mincho"/>
                <a:cs typeface="Arial"/>
              </a:rPr>
              <a:t>Deployment</a:t>
            </a:r>
            <a:r>
              <a:rPr lang="en-GB" sz="2400" b="1">
                <a:effectLst/>
                <a:latin typeface="Aptos Display"/>
                <a:ea typeface="Yu Mincho"/>
                <a:cs typeface="Arial"/>
              </a:rPr>
              <a:t> workshops</a:t>
            </a:r>
            <a:endParaRPr lang="en-US" b="1">
              <a:latin typeface="Aptos Display"/>
            </a:endParaRPr>
          </a:p>
          <a:p>
            <a:pPr marL="800100" lvl="1" indent="-342900">
              <a:spcAft>
                <a:spcPts val="1800"/>
              </a:spcAft>
              <a:buFont typeface="Arial" panose="020B0604020202020204" pitchFamily="34" charset="0"/>
              <a:buChar char="•"/>
            </a:pPr>
            <a:r>
              <a:rPr lang="en-GB" sz="2400">
                <a:latin typeface="Aptos Display"/>
                <a:ea typeface="Yu Mincho"/>
                <a:cs typeface="Arial"/>
              </a:rPr>
              <a:t>Unit coordinators</a:t>
            </a:r>
          </a:p>
          <a:p>
            <a:pPr marL="800100" lvl="1" indent="-342900">
              <a:spcAft>
                <a:spcPts val="1800"/>
              </a:spcAft>
              <a:buFont typeface="Arial" panose="020B0604020202020204" pitchFamily="34" charset="0"/>
              <a:buChar char="•"/>
            </a:pPr>
            <a:r>
              <a:rPr lang="en-GB" sz="2400">
                <a:latin typeface="Aptos Display"/>
                <a:ea typeface="Yu Mincho"/>
                <a:cs typeface="Arial"/>
              </a:rPr>
              <a:t>Check your template is filled in</a:t>
            </a:r>
          </a:p>
          <a:p>
            <a:pPr marL="800100" lvl="1" indent="-342900">
              <a:spcAft>
                <a:spcPts val="1800"/>
              </a:spcAft>
              <a:buFont typeface="Arial" panose="020B0604020202020204" pitchFamily="34" charset="0"/>
              <a:buChar char="•"/>
            </a:pPr>
            <a:r>
              <a:rPr lang="en-GB" sz="2400">
                <a:latin typeface="Aptos Display"/>
                <a:ea typeface="Yu Mincho"/>
                <a:cs typeface="Arial"/>
              </a:rPr>
              <a:t>Checking and publishing your content, quizzes, assignments etc</a:t>
            </a:r>
          </a:p>
          <a:p>
            <a:pPr marL="800100" lvl="1" indent="-342900">
              <a:spcAft>
                <a:spcPts val="1800"/>
              </a:spcAft>
              <a:buFont typeface="Arial" panose="020B0604020202020204" pitchFamily="34" charset="0"/>
              <a:buChar char="•"/>
            </a:pPr>
            <a:r>
              <a:rPr lang="en-GB" sz="2400">
                <a:latin typeface="Aptos Display"/>
                <a:ea typeface="Yu Mincho"/>
                <a:cs typeface="Arial"/>
              </a:rPr>
              <a:t>Adaptive release</a:t>
            </a:r>
          </a:p>
          <a:p>
            <a:pPr marL="800100" lvl="1" indent="-342900">
              <a:spcAft>
                <a:spcPts val="1800"/>
              </a:spcAft>
              <a:buFont typeface="Arial" panose="020B0604020202020204" pitchFamily="34" charset="0"/>
              <a:buChar char="•"/>
            </a:pPr>
            <a:r>
              <a:rPr lang="en-GB" sz="2400">
                <a:latin typeface="Aptos Display"/>
                <a:ea typeface="Yu Mincho"/>
                <a:cs typeface="Arial"/>
              </a:rPr>
              <a:t>Publishing your course so it's available to students</a:t>
            </a:r>
          </a:p>
          <a:p>
            <a:pPr marL="800100" lvl="1" indent="-342900">
              <a:spcAft>
                <a:spcPts val="1800"/>
              </a:spcAft>
              <a:buFont typeface="Arial" panose="020B0604020202020204" pitchFamily="34" charset="0"/>
              <a:buChar char="•"/>
            </a:pPr>
            <a:r>
              <a:rPr lang="en-GB" sz="2400">
                <a:latin typeface="Aptos Display"/>
                <a:ea typeface="Yu Mincho"/>
                <a:cs typeface="Arial"/>
              </a:rPr>
              <a:t> Student communication</a:t>
            </a:r>
          </a:p>
          <a:p>
            <a:pPr marL="800100" lvl="1" indent="-342900">
              <a:spcAft>
                <a:spcPts val="1800"/>
              </a:spcAft>
              <a:buFont typeface="Arial" panose="020B0604020202020204" pitchFamily="34" charset="0"/>
              <a:buChar char="•"/>
            </a:pPr>
            <a:r>
              <a:rPr lang="en-GB" sz="2400">
                <a:latin typeface="Aptos Display"/>
                <a:ea typeface="Yu Mincho"/>
                <a:cs typeface="Arial"/>
              </a:rPr>
              <a:t>Calendar</a:t>
            </a:r>
          </a:p>
          <a:p>
            <a:pPr marL="800100" lvl="1" indent="-342900">
              <a:spcAft>
                <a:spcPts val="1800"/>
              </a:spcAft>
              <a:buFont typeface="Arial" panose="020B0604020202020204" pitchFamily="34" charset="0"/>
              <a:buChar char="•"/>
            </a:pPr>
            <a:endParaRPr lang="en-GB" sz="2000">
              <a:effectLst/>
              <a:latin typeface="Effra" panose="020B0603020203020204"/>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70316EFF-D69A-F0AD-7FF2-48A133D72389}"/>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47258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BE5DE-DC86-7F5D-BC60-F9A06429BB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F5B89-F229-501F-98CD-6173F7CBF1F6}"/>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Courses available for </a:t>
            </a:r>
            <a:r>
              <a:rPr lang="en-GB" sz="3200" b="1">
                <a:solidFill>
                  <a:srgbClr val="320439"/>
                </a:solidFill>
                <a:latin typeface="Calibri"/>
                <a:ea typeface="Calibri"/>
                <a:cs typeface="Calibri"/>
              </a:rPr>
              <a:t>Interactive video</a:t>
            </a:r>
          </a:p>
        </p:txBody>
      </p:sp>
      <p:pic>
        <p:nvPicPr>
          <p:cNvPr id="8" name="Content Placeholder 4" descr="A logo for flexible learning programme">
            <a:extLst>
              <a:ext uri="{FF2B5EF4-FFF2-40B4-BE49-F238E27FC236}">
                <a16:creationId xmlns:a16="http://schemas.microsoft.com/office/drawing/2014/main" id="{F4BCA68C-BD6E-8F18-B6CE-7370D44C622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B145B85A-5E2F-E8AF-7DBE-8D2463B70C3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1" name="TextBox 10" descr="A qr code linking to uom.link/june-canvas-questions.">
            <a:extLst>
              <a:ext uri="{FF2B5EF4-FFF2-40B4-BE49-F238E27FC236}">
                <a16:creationId xmlns:a16="http://schemas.microsoft.com/office/drawing/2014/main" id="{907121FB-3DFA-E222-03B7-98919556716A}"/>
              </a:ext>
            </a:extLst>
          </p:cNvPr>
          <p:cNvSpPr txBox="1"/>
          <p:nvPr/>
        </p:nvSpPr>
        <p:spPr>
          <a:xfrm>
            <a:off x="425665" y="1377259"/>
            <a:ext cx="10050937" cy="4124206"/>
          </a:xfrm>
          <a:prstGeom prst="rect">
            <a:avLst/>
          </a:prstGeom>
          <a:noFill/>
        </p:spPr>
        <p:txBody>
          <a:bodyPr wrap="square" lIns="91440" tIns="45720" rIns="91440" bIns="45720" anchor="t">
            <a:spAutoFit/>
          </a:bodyPr>
          <a:lstStyle/>
          <a:p>
            <a:pPr>
              <a:spcAft>
                <a:spcPts val="1800"/>
              </a:spcAft>
            </a:pPr>
            <a:r>
              <a:rPr lang="en-GB" sz="2400" b="1">
                <a:latin typeface="Aptos Display"/>
                <a:ea typeface="Yu Mincho"/>
                <a:cs typeface="Arial"/>
              </a:rPr>
              <a:t>Interactive Video with Canvas</a:t>
            </a:r>
            <a:endParaRPr lang="en-US" sz="2400" b="1">
              <a:latin typeface="Aptos Display"/>
            </a:endParaRPr>
          </a:p>
          <a:p>
            <a:pPr marL="800100" lvl="1" indent="-342900">
              <a:spcAft>
                <a:spcPts val="1800"/>
              </a:spcAft>
              <a:buFont typeface="Arial" panose="020B0604020202020204" pitchFamily="34" charset="0"/>
              <a:buChar char="•"/>
            </a:pPr>
            <a:r>
              <a:rPr lang="en-GB" sz="2400">
                <a:latin typeface="Aptos Display"/>
                <a:ea typeface="Yu Mincho"/>
                <a:cs typeface="Arial"/>
              </a:rPr>
              <a:t>Anyone interested in hosting their own video collections</a:t>
            </a:r>
          </a:p>
          <a:p>
            <a:pPr marL="800100" lvl="1" indent="-342900">
              <a:spcAft>
                <a:spcPts val="1800"/>
              </a:spcAft>
              <a:buFont typeface="Arial" panose="020B0604020202020204" pitchFamily="34" charset="0"/>
              <a:buChar char="•"/>
            </a:pPr>
            <a:r>
              <a:rPr lang="en-GB" sz="2400">
                <a:latin typeface="Aptos Display"/>
                <a:ea typeface="Yu Mincho"/>
                <a:cs typeface="Arial"/>
              </a:rPr>
              <a:t>How to host video</a:t>
            </a:r>
          </a:p>
          <a:p>
            <a:pPr marL="800100" lvl="1" indent="-342900">
              <a:spcAft>
                <a:spcPts val="1800"/>
              </a:spcAft>
              <a:buFont typeface="Arial" panose="020B0604020202020204" pitchFamily="34" charset="0"/>
              <a:buChar char="•"/>
            </a:pPr>
            <a:r>
              <a:rPr lang="en-GB" sz="2400">
                <a:latin typeface="Aptos Display"/>
                <a:ea typeface="Yu Mincho"/>
                <a:cs typeface="Arial"/>
              </a:rPr>
              <a:t>Creating interactivity in video</a:t>
            </a:r>
          </a:p>
          <a:p>
            <a:pPr marL="800100" lvl="1" indent="-342900">
              <a:spcAft>
                <a:spcPts val="1800"/>
              </a:spcAft>
              <a:buFont typeface="Arial" panose="020B0604020202020204" pitchFamily="34" charset="0"/>
              <a:buChar char="•"/>
            </a:pPr>
            <a:r>
              <a:rPr lang="en-GB" sz="2400">
                <a:latin typeface="Aptos Display"/>
                <a:ea typeface="Yu Mincho"/>
                <a:cs typeface="Arial"/>
              </a:rPr>
              <a:t>Subtitles</a:t>
            </a:r>
          </a:p>
          <a:p>
            <a:pPr marL="800100" lvl="1" indent="-342900">
              <a:spcAft>
                <a:spcPts val="1800"/>
              </a:spcAft>
              <a:buFont typeface="Arial" panose="020B0604020202020204" pitchFamily="34" charset="0"/>
              <a:buChar char="•"/>
            </a:pPr>
            <a:r>
              <a:rPr lang="en-GB" sz="2400">
                <a:latin typeface="Aptos Display"/>
                <a:ea typeface="Yu Mincho"/>
                <a:cs typeface="Arial"/>
              </a:rPr>
              <a:t>Video assignments for student submission</a:t>
            </a:r>
          </a:p>
          <a:p>
            <a:pPr marL="800100" lvl="1" indent="-342900">
              <a:spcAft>
                <a:spcPts val="1800"/>
              </a:spcAft>
              <a:buFont typeface="Arial" panose="020B0604020202020204" pitchFamily="34" charset="0"/>
              <a:buChar char="•"/>
            </a:pPr>
            <a:endParaRPr lang="en-GB" sz="2800">
              <a:effectLst/>
              <a:latin typeface="Aptos Display"/>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972CEF10-BD06-401A-976D-E1C5BDE83E44}"/>
              </a:ext>
            </a:extLst>
          </p:cNvPr>
          <p:cNvSpPr txBox="1"/>
          <p:nvPr/>
        </p:nvSpPr>
        <p:spPr>
          <a:xfrm>
            <a:off x="3675529" y="6278038"/>
            <a:ext cx="8323429" cy="369332"/>
          </a:xfrm>
          <a:prstGeom prst="rect">
            <a:avLst/>
          </a:prstGeom>
          <a:noFill/>
        </p:spPr>
        <p:txBody>
          <a:bodyPr wrap="square" rtlCol="0">
            <a:spAutoFit/>
          </a:bodyPr>
          <a:lstStyle/>
          <a:p>
            <a:r>
              <a:rPr lang="en-US"/>
              <a:t>Book here: </a:t>
            </a:r>
            <a:r>
              <a:rPr lang="en-US">
                <a:hlinkClick r:id="rId5"/>
              </a:rPr>
              <a:t>https://elearning.bmh.manchester.ac.uk/training/canvas-training/</a:t>
            </a:r>
            <a:r>
              <a:rPr lang="en-US"/>
              <a:t> </a:t>
            </a:r>
          </a:p>
        </p:txBody>
      </p:sp>
    </p:spTree>
    <p:extLst>
      <p:ext uri="{BB962C8B-B14F-4D97-AF65-F5344CB8AC3E}">
        <p14:creationId xmlns:p14="http://schemas.microsoft.com/office/powerpoint/2010/main" val="3005230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2F244-30F3-9686-489E-8A8C84EEC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F158A-C22C-184D-E4AC-FCC861859EF5}"/>
              </a:ext>
            </a:extLst>
          </p:cNvPr>
          <p:cNvSpPr>
            <a:spLocks noGrp="1"/>
          </p:cNvSpPr>
          <p:nvPr>
            <p:ph type="title"/>
          </p:nvPr>
        </p:nvSpPr>
        <p:spPr>
          <a:xfrm>
            <a:off x="2148348" y="488025"/>
            <a:ext cx="7895303" cy="574818"/>
          </a:xfrm>
        </p:spPr>
        <p:txBody>
          <a:bodyPr>
            <a:normAutofit/>
          </a:bodyPr>
          <a:lstStyle/>
          <a:p>
            <a:r>
              <a:rPr lang="en-GB" sz="3200" b="1">
                <a:solidFill>
                  <a:srgbClr val="320439"/>
                </a:solidFill>
                <a:latin typeface="Calibri"/>
                <a:ea typeface="Calibri"/>
                <a:cs typeface="Calibri"/>
              </a:rPr>
              <a:t>Training support: transition drop-ins</a:t>
            </a:r>
          </a:p>
        </p:txBody>
      </p:sp>
      <p:pic>
        <p:nvPicPr>
          <p:cNvPr id="8" name="Content Placeholder 4" descr="A logo for flexible learning programme">
            <a:extLst>
              <a:ext uri="{FF2B5EF4-FFF2-40B4-BE49-F238E27FC236}">
                <a16:creationId xmlns:a16="http://schemas.microsoft.com/office/drawing/2014/main" id="{FF4C3134-772D-DE58-F936-09CC3F0246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80BA1E4D-C76E-E3FE-43EE-D594AAF9FA3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54F32E03-A777-34A2-715F-B6E43B9854F1}"/>
              </a:ext>
            </a:extLst>
          </p:cNvPr>
          <p:cNvSpPr txBox="1"/>
          <p:nvPr/>
        </p:nvSpPr>
        <p:spPr>
          <a:xfrm>
            <a:off x="644022" y="1474249"/>
            <a:ext cx="10784541" cy="5139869"/>
          </a:xfrm>
          <a:prstGeom prst="rect">
            <a:avLst/>
          </a:prstGeom>
          <a:noFill/>
        </p:spPr>
        <p:txBody>
          <a:bodyPr wrap="square" lIns="91440" tIns="45720" rIns="91440" bIns="45720" anchor="t">
            <a:spAutoFit/>
          </a:bodyPr>
          <a:lstStyle/>
          <a:p>
            <a:pPr marL="342900" indent="-342900">
              <a:spcAft>
                <a:spcPts val="1800"/>
              </a:spcAft>
              <a:buFont typeface="Arial" panose="020B0604020202020204" pitchFamily="34" charset="0"/>
              <a:buChar char="•"/>
            </a:pPr>
            <a:r>
              <a:rPr lang="en-GB" sz="2400">
                <a:latin typeface="Aptos Display"/>
                <a:ea typeface="Yu Mincho"/>
                <a:cs typeface="Arial"/>
              </a:rPr>
              <a:t>Daily drop-ins where you can talk to a canvas expert about your course</a:t>
            </a:r>
            <a:endParaRPr lang="en-US" sz="2400">
              <a:latin typeface="Aptos Display"/>
              <a:ea typeface="Yu Mincho"/>
              <a:cs typeface="Arial"/>
            </a:endParaRPr>
          </a:p>
          <a:p>
            <a:pPr marL="342900" indent="-342900">
              <a:spcAft>
                <a:spcPts val="1800"/>
              </a:spcAft>
              <a:buFont typeface="Arial" panose="020B0604020202020204" pitchFamily="34" charset="0"/>
              <a:buChar char="•"/>
            </a:pPr>
            <a:r>
              <a:rPr lang="en-GB" sz="2400">
                <a:latin typeface="Aptos Display"/>
                <a:ea typeface="Yu Mincho"/>
                <a:cs typeface="Arial"/>
              </a:rPr>
              <a:t>Work alongside eLearning Team to make your course a success</a:t>
            </a:r>
          </a:p>
          <a:p>
            <a:pPr marL="342900" indent="-342900">
              <a:spcAft>
                <a:spcPts val="1800"/>
              </a:spcAft>
              <a:buFont typeface="Arial" panose="020B0604020202020204" pitchFamily="34" charset="0"/>
              <a:buChar char="•"/>
            </a:pPr>
            <a:r>
              <a:rPr lang="en-GB" sz="2400">
                <a:latin typeface="Aptos Display"/>
                <a:ea typeface="Yu Mincho"/>
                <a:cs typeface="Arial"/>
              </a:rPr>
              <a:t>Ask questions</a:t>
            </a:r>
          </a:p>
          <a:p>
            <a:pPr marL="342900" indent="-342900">
              <a:spcAft>
                <a:spcPts val="1800"/>
              </a:spcAft>
              <a:buFont typeface="Arial" panose="020B0604020202020204" pitchFamily="34" charset="0"/>
              <a:buChar char="•"/>
            </a:pPr>
            <a:r>
              <a:rPr lang="en-GB" sz="2400">
                <a:latin typeface="Aptos Display"/>
                <a:ea typeface="Yu Mincho"/>
                <a:cs typeface="Arial"/>
              </a:rPr>
              <a:t>Design your course with help</a:t>
            </a:r>
          </a:p>
          <a:p>
            <a:pPr marL="342900" indent="-342900">
              <a:spcAft>
                <a:spcPts val="1800"/>
              </a:spcAft>
              <a:buFont typeface="Arial" panose="020B0604020202020204" pitchFamily="34" charset="0"/>
              <a:buChar char="•"/>
            </a:pPr>
            <a:r>
              <a:rPr lang="en-GB" sz="2400">
                <a:latin typeface="Aptos Display"/>
                <a:ea typeface="Yu Mincho"/>
                <a:cs typeface="Arial"/>
              </a:rPr>
              <a:t>Designing your assessments and making sure they work</a:t>
            </a:r>
          </a:p>
          <a:p>
            <a:pPr marL="342900" indent="-342900">
              <a:spcAft>
                <a:spcPts val="1800"/>
              </a:spcAft>
              <a:buFont typeface="Arial" panose="020B0604020202020204" pitchFamily="34" charset="0"/>
              <a:buChar char="•"/>
            </a:pPr>
            <a:endParaRPr lang="en-GB" sz="2400">
              <a:latin typeface="Calibri"/>
              <a:ea typeface="Yu Mincho" panose="02020400000000000000" pitchFamily="18" charset="-128"/>
              <a:cs typeface="Arial" panose="020B0604020202020204" pitchFamily="34" charset="0"/>
            </a:endParaRPr>
          </a:p>
          <a:p>
            <a:pPr marL="342900" indent="-342900">
              <a:spcAft>
                <a:spcPts val="1800"/>
              </a:spcAft>
              <a:buFont typeface="Arial" panose="020B0604020202020204" pitchFamily="34" charset="0"/>
              <a:buChar char="•"/>
            </a:pPr>
            <a:endParaRPr lang="en-GB" sz="2400">
              <a:latin typeface="Calibri"/>
              <a:ea typeface="Yu Mincho" panose="02020400000000000000" pitchFamily="18" charset="-128"/>
              <a:cs typeface="Arial" panose="020B0604020202020204" pitchFamily="34" charset="0"/>
            </a:endParaRPr>
          </a:p>
          <a:p>
            <a:pPr>
              <a:spcAft>
                <a:spcPts val="1800"/>
              </a:spcAft>
            </a:pPr>
            <a:endParaRPr lang="en-GB" sz="2000">
              <a:latin typeface="Effra" panose="020B0603020203020204"/>
              <a:ea typeface="Yu Mincho" panose="02020400000000000000" pitchFamily="18" charset="-128"/>
              <a:cs typeface="Arial" panose="020B0604020202020204" pitchFamily="34" charset="0"/>
            </a:endParaRPr>
          </a:p>
          <a:p>
            <a:pPr algn="ctr">
              <a:spcAft>
                <a:spcPts val="1800"/>
              </a:spcAft>
            </a:pPr>
            <a:r>
              <a:rPr lang="en-GB" sz="2000">
                <a:latin typeface="Effra" panose="020B0603020203020204"/>
                <a:ea typeface="Yu Mincho"/>
                <a:cs typeface="Arial"/>
              </a:rPr>
              <a:t>Canvas Central: </a:t>
            </a:r>
            <a:r>
              <a:rPr lang="en-GB" sz="2000">
                <a:latin typeface="Effra" panose="020B0603020203020204"/>
                <a:ea typeface="Yu Mincho"/>
                <a:cs typeface="Arial"/>
                <a:hlinkClick r:id="rId5"/>
              </a:rPr>
              <a:t>https://elearning.bmh.manchester.ac.uk/canvas/central/</a:t>
            </a:r>
            <a:r>
              <a:rPr lang="en-GB" sz="2000">
                <a:latin typeface="Effra" panose="020B0603020203020204"/>
                <a:ea typeface="Yu Mincho"/>
                <a:cs typeface="Arial"/>
              </a:rPr>
              <a:t> </a:t>
            </a:r>
            <a:endParaRPr lang="en-GB"/>
          </a:p>
        </p:txBody>
      </p:sp>
    </p:spTree>
    <p:extLst>
      <p:ext uri="{BB962C8B-B14F-4D97-AF65-F5344CB8AC3E}">
        <p14:creationId xmlns:p14="http://schemas.microsoft.com/office/powerpoint/2010/main" val="416511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FE12D-FF1C-CDD8-7001-A34CEA11D4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FE002-D642-536F-7D9F-587E5BDCF367}"/>
              </a:ext>
            </a:extLst>
          </p:cNvPr>
          <p:cNvSpPr>
            <a:spLocks noGrp="1"/>
          </p:cNvSpPr>
          <p:nvPr>
            <p:ph type="title"/>
          </p:nvPr>
        </p:nvSpPr>
        <p:spPr>
          <a:xfrm>
            <a:off x="2148348" y="488025"/>
            <a:ext cx="7895303" cy="574818"/>
          </a:xfrm>
        </p:spPr>
        <p:txBody>
          <a:bodyPr>
            <a:noAutofit/>
          </a:bodyPr>
          <a:lstStyle/>
          <a:p>
            <a:r>
              <a:rPr lang="en-GB" sz="4000">
                <a:solidFill>
                  <a:srgbClr val="320439"/>
                </a:solidFill>
                <a:latin typeface="Calibri"/>
                <a:ea typeface="Calibri"/>
                <a:cs typeface="Calibri"/>
              </a:rPr>
              <a:t>Also coming soon…</a:t>
            </a:r>
            <a:endParaRPr lang="en-GB" sz="40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A2AE93F6-55F9-A418-F6C7-D07A3A3E2C7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3843D1A6-C6D4-2CA5-AF6F-57AD893BA61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76DD64DD-FD31-026D-59CB-EF8078393ABB}"/>
              </a:ext>
            </a:extLst>
          </p:cNvPr>
          <p:cNvSpPr txBox="1"/>
          <p:nvPr/>
        </p:nvSpPr>
        <p:spPr>
          <a:xfrm>
            <a:off x="824753" y="1799889"/>
            <a:ext cx="10784541" cy="3708708"/>
          </a:xfrm>
          <a:prstGeom prst="rect">
            <a:avLst/>
          </a:prstGeom>
          <a:noFill/>
        </p:spPr>
        <p:txBody>
          <a:bodyPr wrap="square" lIns="91440" tIns="45720" rIns="91440" bIns="45720" anchor="t">
            <a:spAutoFit/>
          </a:bodyPr>
          <a:lstStyle/>
          <a:p>
            <a:pPr>
              <a:spcAft>
                <a:spcPts val="1800"/>
              </a:spcAft>
            </a:pPr>
            <a:r>
              <a:rPr lang="en-GB" sz="2800">
                <a:latin typeface="Aptos Display"/>
                <a:ea typeface="Yu Mincho"/>
                <a:cs typeface="Arial"/>
              </a:rPr>
              <a:t>Digital Discovery Series will return</a:t>
            </a:r>
            <a:endParaRPr lang="en-US" sz="2800">
              <a:latin typeface="Aptos Display"/>
            </a:endParaRPr>
          </a:p>
          <a:p>
            <a:pPr marL="800100" lvl="1" indent="-342900">
              <a:spcAft>
                <a:spcPts val="1800"/>
              </a:spcAft>
              <a:buFont typeface="Arial" panose="020B0604020202020204" pitchFamily="34" charset="0"/>
              <a:buChar char="•"/>
            </a:pPr>
            <a:r>
              <a:rPr lang="en-GB" sz="2800">
                <a:latin typeface="Aptos Display"/>
                <a:ea typeface="Yu Mincho"/>
                <a:cs typeface="Arial"/>
              </a:rPr>
              <a:t>How to mark student work</a:t>
            </a:r>
          </a:p>
          <a:p>
            <a:pPr marL="800100" lvl="1" indent="-342900">
              <a:spcAft>
                <a:spcPts val="1800"/>
              </a:spcAft>
              <a:buFont typeface="Arial" panose="020B0604020202020204" pitchFamily="34" charset="0"/>
              <a:buChar char="•"/>
            </a:pPr>
            <a:r>
              <a:rPr lang="en-GB" sz="2800">
                <a:latin typeface="Aptos Display"/>
                <a:ea typeface="Yu Mincho"/>
                <a:cs typeface="Arial"/>
              </a:rPr>
              <a:t>How to add students into hidden administrative groups</a:t>
            </a:r>
          </a:p>
          <a:p>
            <a:pPr marL="800100" lvl="1" indent="-342900">
              <a:spcAft>
                <a:spcPts val="1800"/>
              </a:spcAft>
              <a:buFont typeface="Arial" panose="020B0604020202020204" pitchFamily="34" charset="0"/>
              <a:buChar char="•"/>
            </a:pPr>
            <a:r>
              <a:rPr lang="en-GB" sz="2800">
                <a:latin typeface="Aptos Display"/>
                <a:ea typeface="Yu Mincho"/>
                <a:cs typeface="Arial"/>
              </a:rPr>
              <a:t>How to add Cadmus</a:t>
            </a:r>
          </a:p>
          <a:p>
            <a:pPr marL="800100" lvl="1" indent="-342900">
              <a:spcAft>
                <a:spcPts val="1800"/>
              </a:spcAft>
              <a:buFont typeface="Arial" panose="020B0604020202020204" pitchFamily="34" charset="0"/>
              <a:buChar char="•"/>
            </a:pPr>
            <a:r>
              <a:rPr lang="en-GB" sz="2800">
                <a:latin typeface="Aptos Display"/>
                <a:ea typeface="Yu Mincho"/>
                <a:cs typeface="Arial"/>
              </a:rPr>
              <a:t>+ many more!</a:t>
            </a:r>
          </a:p>
          <a:p>
            <a:pPr marL="800100" lvl="1" indent="-342900">
              <a:spcAft>
                <a:spcPts val="1800"/>
              </a:spcAft>
              <a:buFont typeface="Arial" panose="020B0604020202020204" pitchFamily="34" charset="0"/>
              <a:buChar char="•"/>
            </a:pPr>
            <a:endParaRPr lang="en-GB" sz="200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4054520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6B772-F970-6A12-B435-9723B698D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84CE5-9318-DA59-0E39-A55A3AE1896C}"/>
              </a:ext>
            </a:extLst>
          </p:cNvPr>
          <p:cNvSpPr>
            <a:spLocks noGrp="1"/>
          </p:cNvSpPr>
          <p:nvPr>
            <p:ph type="title"/>
          </p:nvPr>
        </p:nvSpPr>
        <p:spPr>
          <a:xfrm>
            <a:off x="2148348" y="488025"/>
            <a:ext cx="7895303" cy="574818"/>
          </a:xfrm>
        </p:spPr>
        <p:txBody>
          <a:bodyPr>
            <a:noAutofit/>
          </a:bodyPr>
          <a:lstStyle/>
          <a:p>
            <a:r>
              <a:rPr lang="en-GB" sz="4000">
                <a:solidFill>
                  <a:srgbClr val="320439"/>
                </a:solidFill>
                <a:latin typeface="Calibri"/>
                <a:ea typeface="Calibri"/>
                <a:cs typeface="Calibri"/>
              </a:rPr>
              <a:t>Training stats so far…</a:t>
            </a:r>
            <a:endParaRPr lang="en-GB" sz="4000" b="1">
              <a:solidFill>
                <a:srgbClr val="320439"/>
              </a:solidFill>
              <a:latin typeface="Calibri"/>
              <a:ea typeface="Calibri"/>
              <a:cs typeface="Calibri"/>
            </a:endParaRPr>
          </a:p>
        </p:txBody>
      </p:sp>
      <p:pic>
        <p:nvPicPr>
          <p:cNvPr id="8" name="Content Placeholder 4" descr="A logo for flexible learning programme">
            <a:extLst>
              <a:ext uri="{FF2B5EF4-FFF2-40B4-BE49-F238E27FC236}">
                <a16:creationId xmlns:a16="http://schemas.microsoft.com/office/drawing/2014/main" id="{F53EE1D4-E4BD-7A45-1BEF-53393CE8C0A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pic>
        <p:nvPicPr>
          <p:cNvPr id="13" name="Content Placeholder 9" descr="University of Manchester purple and white logo&#10;">
            <a:extLst>
              <a:ext uri="{FF2B5EF4-FFF2-40B4-BE49-F238E27FC236}">
                <a16:creationId xmlns:a16="http://schemas.microsoft.com/office/drawing/2014/main" id="{8F62756F-F982-8D21-5594-1B3ADFAA3D8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3" name="TextBox 2" descr="A qr code linking to uom.link/june-canvas-questions.">
            <a:extLst>
              <a:ext uri="{FF2B5EF4-FFF2-40B4-BE49-F238E27FC236}">
                <a16:creationId xmlns:a16="http://schemas.microsoft.com/office/drawing/2014/main" id="{A38ADA2C-559E-701A-D315-52C856967BA7}"/>
              </a:ext>
            </a:extLst>
          </p:cNvPr>
          <p:cNvSpPr txBox="1"/>
          <p:nvPr/>
        </p:nvSpPr>
        <p:spPr>
          <a:xfrm>
            <a:off x="703728" y="1940910"/>
            <a:ext cx="10784541" cy="2985433"/>
          </a:xfrm>
          <a:prstGeom prst="rect">
            <a:avLst/>
          </a:prstGeom>
          <a:noFill/>
        </p:spPr>
        <p:txBody>
          <a:bodyPr wrap="square" lIns="91440" tIns="45720" rIns="91440" bIns="45720" anchor="t">
            <a:spAutoFit/>
          </a:bodyPr>
          <a:lstStyle/>
          <a:p>
            <a:pPr>
              <a:lnSpc>
                <a:spcPct val="150000"/>
              </a:lnSpc>
            </a:pPr>
            <a:r>
              <a:rPr lang="en-GB" sz="2800">
                <a:latin typeface="Aptos Display"/>
              </a:rPr>
              <a:t>Total attendees at training events so far:</a:t>
            </a:r>
            <a:endParaRPr lang="en-US">
              <a:latin typeface="Aptos Display"/>
            </a:endParaRPr>
          </a:p>
          <a:p>
            <a:pPr marL="285750" indent="-285750">
              <a:lnSpc>
                <a:spcPct val="150000"/>
              </a:lnSpc>
              <a:buFont typeface="Arial" panose="020B0604020202020204" pitchFamily="34" charset="0"/>
              <a:buChar char="•"/>
            </a:pPr>
            <a:r>
              <a:rPr lang="en-GB" sz="2800">
                <a:latin typeface="Aptos Display"/>
              </a:rPr>
              <a:t>Unit Construction Workshops (Unit Coordinators): 221</a:t>
            </a:r>
          </a:p>
          <a:p>
            <a:pPr marL="285750" indent="-285750">
              <a:lnSpc>
                <a:spcPct val="150000"/>
              </a:lnSpc>
              <a:buFont typeface="Arial" panose="020B0604020202020204" pitchFamily="34" charset="0"/>
              <a:buChar char="•"/>
            </a:pPr>
            <a:r>
              <a:rPr lang="en-GB" sz="2800">
                <a:latin typeface="Aptos Display"/>
              </a:rPr>
              <a:t>Canvas Basics (Teaching staff): 79</a:t>
            </a:r>
          </a:p>
          <a:p>
            <a:pPr marL="285750" indent="-285750">
              <a:lnSpc>
                <a:spcPct val="150000"/>
              </a:lnSpc>
              <a:buFont typeface="Arial" panose="020B0604020202020204" pitchFamily="34" charset="0"/>
              <a:buChar char="•"/>
            </a:pPr>
            <a:r>
              <a:rPr lang="en-GB" sz="2800">
                <a:latin typeface="Aptos Display"/>
              </a:rPr>
              <a:t>PS Orientation to Canvas (PS): 51</a:t>
            </a:r>
          </a:p>
          <a:p>
            <a:pPr marL="800100" lvl="1" indent="-342900">
              <a:spcAft>
                <a:spcPts val="1800"/>
              </a:spcAft>
              <a:buFont typeface="Arial" panose="020B0604020202020204" pitchFamily="34" charset="0"/>
              <a:buChar char="•"/>
            </a:pPr>
            <a:endParaRPr lang="en-GB" sz="2000">
              <a:effectLst/>
              <a:latin typeface="Effra" panose="020B0603020203020204"/>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97595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8E8F-E66B-BFD6-69AD-264827E5E9AF}"/>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C6012E3A-5946-C5CF-9448-E7B6F3F2DC25}"/>
              </a:ext>
              <a:ext uri="{C183D7F6-B498-43B3-948B-1728B52AA6E4}">
                <adec:decorative xmlns:adec="http://schemas.microsoft.com/office/drawing/2017/decorative" val="1"/>
              </a:ext>
            </a:extLst>
          </p:cNvPr>
          <p:cNvSpPr/>
          <p:nvPr/>
        </p:nvSpPr>
        <p:spPr>
          <a:xfrm>
            <a:off x="504323" y="1185603"/>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9631F899-857D-2681-BC22-537A590B5320}"/>
              </a:ext>
            </a:extLst>
          </p:cNvPr>
          <p:cNvSpPr txBox="1">
            <a:spLocks noGrp="1"/>
          </p:cNvSpPr>
          <p:nvPr>
            <p:ph type="title" idx="4294967295"/>
          </p:nvPr>
        </p:nvSpPr>
        <p:spPr>
          <a:xfrm>
            <a:off x="2160000" y="324000"/>
            <a:ext cx="9778322" cy="7835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Programme &amp; Community Spaces</a:t>
            </a:r>
            <a:r>
              <a:rPr lang="en-GB" sz="3600">
                <a:solidFill>
                  <a:srgbClr val="320439"/>
                </a:solidFill>
                <a:latin typeface="Calibri"/>
                <a:ea typeface="Calibri"/>
                <a:cs typeface="Calibri"/>
              </a:rPr>
              <a:t>  </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062C21D9-439D-D363-D013-E17681B53EA5}"/>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03CEFB86-6419-73EF-9C9F-DC0B96688A71}"/>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8" name="Rectangle 7">
            <a:extLst>
              <a:ext uri="{FF2B5EF4-FFF2-40B4-BE49-F238E27FC236}">
                <a16:creationId xmlns:a16="http://schemas.microsoft.com/office/drawing/2014/main" id="{430069E2-F3B0-B6EC-3CFB-AA621C72F86A}"/>
              </a:ext>
              <a:ext uri="{C183D7F6-B498-43B3-948B-1728B52AA6E4}">
                <adec:decorative xmlns:adec="http://schemas.microsoft.com/office/drawing/2017/decorative" val="1"/>
              </a:ext>
            </a:extLst>
          </p:cNvPr>
          <p:cNvSpPr/>
          <p:nvPr/>
        </p:nvSpPr>
        <p:spPr>
          <a:xfrm>
            <a:off x="490932" y="2930490"/>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2730B80A-F320-109A-87C7-3638B6916101}"/>
              </a:ext>
            </a:extLst>
          </p:cNvPr>
          <p:cNvSpPr/>
          <p:nvPr/>
        </p:nvSpPr>
        <p:spPr>
          <a:xfrm>
            <a:off x="409352" y="2859162"/>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How do I request a Canvas Programme and Community Space?</a:t>
            </a:r>
          </a:p>
          <a:p>
            <a:pPr>
              <a:spcAft>
                <a:spcPts val="364"/>
              </a:spcAft>
            </a:pPr>
            <a:r>
              <a:rPr lang="en-GB" sz="2000">
                <a:solidFill>
                  <a:srgbClr val="320439"/>
                </a:solidFill>
                <a:latin typeface="Calibri"/>
                <a:ea typeface="Calibri"/>
                <a:cs typeface="Calibri"/>
              </a:rPr>
              <a:t>You can use </a:t>
            </a:r>
            <a:r>
              <a:rPr lang="en-GB" sz="2000">
                <a:solidFill>
                  <a:srgbClr val="320439"/>
                </a:solidFill>
                <a:latin typeface="Calibri"/>
                <a:ea typeface="Calibri"/>
                <a:cs typeface="Calibri"/>
                <a:hlinkClick r:id="rId4">
                  <a:extLst>
                    <a:ext uri="{A12FA001-AC4F-418D-AE19-62706E023703}">
                      <ahyp:hlinkClr xmlns:ahyp="http://schemas.microsoft.com/office/drawing/2018/hyperlinkcolor" val="tx"/>
                    </a:ext>
                  </a:extLst>
                </a:hlinkClick>
              </a:rPr>
              <a:t>this form</a:t>
            </a:r>
            <a:r>
              <a:rPr lang="en-GB" sz="2000">
                <a:solidFill>
                  <a:srgbClr val="320439"/>
                </a:solidFill>
                <a:latin typeface="Calibri"/>
                <a:ea typeface="Calibri"/>
                <a:cs typeface="Calibri"/>
              </a:rPr>
              <a:t> to request a space, and </a:t>
            </a:r>
            <a:r>
              <a:rPr lang="en-GB" sz="2000">
                <a:solidFill>
                  <a:srgbClr val="320439"/>
                </a:solidFill>
                <a:latin typeface="Calibri"/>
                <a:ea typeface="Calibri"/>
                <a:cs typeface="Calibri"/>
                <a:hlinkClick r:id="rId5">
                  <a:extLst>
                    <a:ext uri="{A12FA001-AC4F-418D-AE19-62706E023703}">
                      <ahyp:hlinkClr xmlns:ahyp="http://schemas.microsoft.com/office/drawing/2018/hyperlinkcolor" val="tx"/>
                    </a:ext>
                  </a:extLst>
                </a:hlinkClick>
              </a:rPr>
              <a:t>this one</a:t>
            </a:r>
            <a:r>
              <a:rPr lang="en-GB" sz="2000">
                <a:solidFill>
                  <a:srgbClr val="320439"/>
                </a:solidFill>
                <a:latin typeface="Calibri"/>
                <a:ea typeface="Calibri"/>
                <a:cs typeface="Calibri"/>
              </a:rPr>
              <a:t> to request a banner.</a:t>
            </a:r>
          </a:p>
        </p:txBody>
      </p:sp>
      <p:sp>
        <p:nvSpPr>
          <p:cNvPr id="12" name="Rectangle 11">
            <a:extLst>
              <a:ext uri="{FF2B5EF4-FFF2-40B4-BE49-F238E27FC236}">
                <a16:creationId xmlns:a16="http://schemas.microsoft.com/office/drawing/2014/main" id="{BEA8C163-270D-2D0D-B045-E1F543F8A7EA}"/>
              </a:ext>
              <a:ext uri="{C183D7F6-B498-43B3-948B-1728B52AA6E4}">
                <adec:decorative xmlns:adec="http://schemas.microsoft.com/office/drawing/2017/decorative" val="1"/>
              </a:ext>
            </a:extLst>
          </p:cNvPr>
          <p:cNvSpPr/>
          <p:nvPr/>
        </p:nvSpPr>
        <p:spPr>
          <a:xfrm>
            <a:off x="504323" y="4746705"/>
            <a:ext cx="11028380"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67B3882E-5F3B-8566-F7AD-8C45808F0298}"/>
              </a:ext>
            </a:extLst>
          </p:cNvPr>
          <p:cNvSpPr/>
          <p:nvPr/>
        </p:nvSpPr>
        <p:spPr>
          <a:xfrm>
            <a:off x="422743" y="4675377"/>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How do I construct my new Space?</a:t>
            </a:r>
          </a:p>
          <a:p>
            <a:pPr>
              <a:spcAft>
                <a:spcPts val="364"/>
              </a:spcAft>
            </a:pPr>
            <a:r>
              <a:rPr lang="en-GB" sz="2000">
                <a:solidFill>
                  <a:srgbClr val="320439"/>
                </a:solidFill>
                <a:latin typeface="Calibri"/>
                <a:ea typeface="Calibri"/>
                <a:cs typeface="Calibri"/>
              </a:rPr>
              <a:t>Construction is the same as for courses – copy content over or create new content.</a:t>
            </a:r>
            <a:endParaRPr lang="en-GB"/>
          </a:p>
        </p:txBody>
      </p:sp>
      <p:sp>
        <p:nvSpPr>
          <p:cNvPr id="2" name="Rectangle 1">
            <a:extLst>
              <a:ext uri="{FF2B5EF4-FFF2-40B4-BE49-F238E27FC236}">
                <a16:creationId xmlns:a16="http://schemas.microsoft.com/office/drawing/2014/main" id="{55AB4A01-C63C-FAC4-725B-61BEFF814DFE}"/>
              </a:ext>
            </a:extLst>
          </p:cNvPr>
          <p:cNvSpPr/>
          <p:nvPr/>
        </p:nvSpPr>
        <p:spPr>
          <a:xfrm>
            <a:off x="409351" y="1105352"/>
            <a:ext cx="11028380"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Will my Programme and Community Spaces be copied over?</a:t>
            </a:r>
          </a:p>
          <a:p>
            <a:pPr>
              <a:spcAft>
                <a:spcPts val="364"/>
              </a:spcAft>
            </a:pPr>
            <a:r>
              <a:rPr lang="en-GB" sz="2000">
                <a:solidFill>
                  <a:srgbClr val="320439"/>
                </a:solidFill>
                <a:latin typeface="Calibri"/>
                <a:ea typeface="Calibri"/>
                <a:cs typeface="Calibri"/>
              </a:rPr>
              <a:t>Existing Blackboard Programme and Community space content such as files and video links will be copied to a holding space in Canvas.  </a:t>
            </a:r>
          </a:p>
        </p:txBody>
      </p:sp>
    </p:spTree>
    <p:extLst>
      <p:ext uri="{BB962C8B-B14F-4D97-AF65-F5344CB8AC3E}">
        <p14:creationId xmlns:p14="http://schemas.microsoft.com/office/powerpoint/2010/main" val="988822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4884"/>
        </a:solidFill>
        <a:effectLst/>
      </p:bgPr>
    </p:bg>
    <p:spTree>
      <p:nvGrpSpPr>
        <p:cNvPr id="1" name="">
          <a:extLst>
            <a:ext uri="{FF2B5EF4-FFF2-40B4-BE49-F238E27FC236}">
              <a16:creationId xmlns:a16="http://schemas.microsoft.com/office/drawing/2014/main" id="{C2BD1D01-7529-F788-B55D-8FFEB040DD09}"/>
            </a:ext>
          </a:extLst>
        </p:cNvPr>
        <p:cNvGrpSpPr/>
        <p:nvPr/>
      </p:nvGrpSpPr>
      <p:grpSpPr>
        <a:xfrm>
          <a:off x="0" y="0"/>
          <a:ext cx="0" cy="0"/>
          <a:chOff x="0" y="0"/>
          <a:chExt cx="0" cy="0"/>
        </a:xfrm>
      </p:grpSpPr>
      <p:sp>
        <p:nvSpPr>
          <p:cNvPr id="24" name="Text Placeholder 1">
            <a:extLst>
              <a:ext uri="{FF2B5EF4-FFF2-40B4-BE49-F238E27FC236}">
                <a16:creationId xmlns:a16="http://schemas.microsoft.com/office/drawing/2014/main" id="{EAB4A007-A8C8-19BE-6B31-F818D2FA9631}"/>
              </a:ext>
            </a:extLst>
          </p:cNvPr>
          <p:cNvSpPr txBox="1">
            <a:spLocks noGrp="1"/>
          </p:cNvSpPr>
          <p:nvPr>
            <p:ph type="title" idx="4294967295"/>
          </p:nvPr>
        </p:nvSpPr>
        <p:spPr>
          <a:xfrm>
            <a:off x="2160000" y="324000"/>
            <a:ext cx="8067653" cy="772301"/>
          </a:xfrm>
          <a:prstGeom prst="rect">
            <a:avLst/>
          </a:prstGeom>
          <a:noFill/>
          <a:ln>
            <a:noFill/>
            <a:prstDash/>
          </a:ln>
          <a:effectLst/>
        </p:spPr>
        <p:txBody>
          <a:bodyPr rot="0" spcFirstLastPara="0" vertOverflow="overflow" horzOverflow="overflow" vert="horz" wrap="square" lIns="55449" tIns="27725" rIns="55449" bIns="27725" numCol="1" spcCol="0" rtlCol="0" fromWordArt="0" anchor="t" anchorCtr="0" forceAA="0" compatLnSpc="1">
            <a:prstTxWarp prst="textNoShape">
              <a:avLst/>
            </a:prstTxWarp>
            <a:normAutofit/>
          </a:bodyPr>
          <a:lstStyle>
            <a:lvl1pPr marL="0">
              <a:lnSpc>
                <a:spcPct val="77000"/>
              </a:lnSpc>
              <a:spcAft>
                <a:spcPts val="2775"/>
              </a:spcAft>
              <a:defRPr sz="6600" b="1" i="0">
                <a:solidFill>
                  <a:srgbClr val="320439"/>
                </a:solidFill>
                <a:latin typeface="Effra" panose="020B0603020203020204" pitchFamily="34" charset="0"/>
                <a:ea typeface="+mn-ea"/>
                <a:cs typeface="Effra" panose="020B0603020203020204" pitchFamily="34" charset="0"/>
              </a:defRPr>
            </a:lvl1pPr>
            <a:lvl2pPr marL="457200" algn="l">
              <a:defRPr sz="4900" b="0" i="0">
                <a:solidFill>
                  <a:schemeClr val="bg1"/>
                </a:solidFill>
                <a:latin typeface="Effra" panose="020B0603020203020204" pitchFamily="34" charset="0"/>
                <a:ea typeface="+mn-ea"/>
                <a:cs typeface="Effra" panose="020B0603020203020204" pitchFamily="34" charset="0"/>
              </a:defRPr>
            </a:lvl2pPr>
            <a:lvl3pPr marL="914400" algn="l">
              <a:defRPr sz="2800" b="0" i="0">
                <a:solidFill>
                  <a:schemeClr val="bg1"/>
                </a:solidFill>
                <a:latin typeface="Effra" panose="020B0603020203020204" pitchFamily="34" charset="0"/>
                <a:ea typeface="+mn-ea"/>
                <a:cs typeface="Effra" panose="020B0603020203020204" pitchFamily="34" charset="0"/>
              </a:defRPr>
            </a:lvl3pPr>
            <a:lvl4pPr marL="1371600" algn="l">
              <a:defRPr sz="2800" b="0" i="0">
                <a:solidFill>
                  <a:schemeClr val="bg1"/>
                </a:solidFill>
                <a:latin typeface="Effra" panose="020B0603020203020204" pitchFamily="34" charset="0"/>
                <a:ea typeface="+mn-ea"/>
                <a:cs typeface="Effra" panose="020B0603020203020204" pitchFamily="34" charset="0"/>
              </a:defRPr>
            </a:lvl4pPr>
            <a:lvl5pPr marL="1828800" algn="l">
              <a:defRPr sz="2800" b="0" i="0">
                <a:solidFill>
                  <a:schemeClr val="bg1"/>
                </a:solidFill>
                <a:latin typeface="Effra" panose="020B0603020203020204" pitchFamily="34" charset="0"/>
                <a:ea typeface="+mn-ea"/>
                <a:cs typeface="Effra" panose="020B0603020203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77000"/>
              </a:lnSpc>
              <a:spcBef>
                <a:spcPts val="0"/>
              </a:spcBef>
              <a:spcAft>
                <a:spcPts val="2775"/>
              </a:spcAft>
              <a:buClrTx/>
              <a:buSzTx/>
              <a:buFontTx/>
              <a:buNone/>
              <a:tabLst/>
              <a:defRPr/>
            </a:pPr>
            <a:r>
              <a:rPr kumimoji="0" lang="en-GB" sz="4000" b="0" i="0" u="none" strike="noStrike" kern="1200" cap="none" spc="0" normalizeH="0" baseline="0" noProof="0">
                <a:ln>
                  <a:noFill/>
                </a:ln>
                <a:solidFill>
                  <a:schemeClr val="bg1"/>
                </a:solidFill>
                <a:effectLst/>
                <a:uLnTx/>
                <a:uFillTx/>
                <a:latin typeface="Effra"/>
              </a:rPr>
              <a:t>Your questions</a:t>
            </a:r>
            <a:endParaRPr lang="en-GB" sz="4000" b="0" i="0" u="none" strike="noStrike" kern="1200" cap="none" spc="0" normalizeH="0" baseline="0" noProof="0">
              <a:ln>
                <a:noFill/>
              </a:ln>
              <a:solidFill>
                <a:schemeClr val="bg1"/>
              </a:solidFill>
              <a:effectLst/>
              <a:uLnTx/>
              <a:uFillTx/>
              <a:latin typeface="Effra"/>
            </a:endParaRPr>
          </a:p>
        </p:txBody>
      </p:sp>
      <p:pic>
        <p:nvPicPr>
          <p:cNvPr id="16" name="Picture 15" descr="A black text on a white background">
            <a:extLst>
              <a:ext uri="{FF2B5EF4-FFF2-40B4-BE49-F238E27FC236}">
                <a16:creationId xmlns:a16="http://schemas.microsoft.com/office/drawing/2014/main" id="{0E226CD3-27F3-9179-C13B-8632A69FCA4D}"/>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61092" y="343684"/>
            <a:ext cx="1189712" cy="503929"/>
          </a:xfrm>
          <a:prstGeom prst="rect">
            <a:avLst/>
          </a:prstGeom>
        </p:spPr>
      </p:pic>
      <p:pic>
        <p:nvPicPr>
          <p:cNvPr id="18" name="Picture 17" descr="A logo with white text">
            <a:extLst>
              <a:ext uri="{FF2B5EF4-FFF2-40B4-BE49-F238E27FC236}">
                <a16:creationId xmlns:a16="http://schemas.microsoft.com/office/drawing/2014/main" id="{BD5FB199-DF6F-6D6F-F312-347DA3FDF906}"/>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11215901" y="328562"/>
            <a:ext cx="561943" cy="646840"/>
          </a:xfrm>
          <a:prstGeom prst="rect">
            <a:avLst/>
          </a:prstGeom>
        </p:spPr>
      </p:pic>
      <p:pic>
        <p:nvPicPr>
          <p:cNvPr id="2" name="Picture 1">
            <a:extLst>
              <a:ext uri="{FF2B5EF4-FFF2-40B4-BE49-F238E27FC236}">
                <a16:creationId xmlns:a16="http://schemas.microsoft.com/office/drawing/2014/main" id="{12D7F9AC-00A9-6EE0-7233-1330B44B147D}"/>
              </a:ext>
              <a:ext uri="{C183D7F6-B498-43B3-948B-1728B52AA6E4}">
                <adec:decorative xmlns:adec="http://schemas.microsoft.com/office/drawing/2017/decorative" val="1"/>
              </a:ext>
            </a:extLst>
          </p:cNvPr>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5321" y="1109383"/>
            <a:ext cx="10219764" cy="5748617"/>
          </a:xfrm>
          <a:prstGeom prst="rect">
            <a:avLst/>
          </a:prstGeom>
        </p:spPr>
      </p:pic>
    </p:spTree>
    <p:extLst>
      <p:ext uri="{BB962C8B-B14F-4D97-AF65-F5344CB8AC3E}">
        <p14:creationId xmlns:p14="http://schemas.microsoft.com/office/powerpoint/2010/main" val="2922348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B01B6-C646-F7CC-B0D1-EECF233C59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350F95E-C074-B6F4-76D4-CAC0F0CB9FA3}"/>
              </a:ext>
            </a:extLst>
          </p:cNvPr>
          <p:cNvSpPr/>
          <p:nvPr/>
        </p:nvSpPr>
        <p:spPr>
          <a:xfrm>
            <a:off x="7860787" y="4692082"/>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E75775C-F8EE-B82E-EC3A-76163681AF14}"/>
              </a:ext>
            </a:extLst>
          </p:cNvPr>
          <p:cNvSpPr>
            <a:spLocks noGrp="1" noRot="1" noMove="1" noResize="1" noEditPoints="1" noAdjustHandles="1" noChangeArrowheads="1" noChangeShapeType="1"/>
          </p:cNvSpPr>
          <p:nvPr/>
        </p:nvSpPr>
        <p:spPr>
          <a:xfrm>
            <a:off x="7868600" y="4704666"/>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8FA49D9A-F12E-E00B-6AEF-CEBB42A226A2}"/>
              </a:ext>
            </a:extLst>
          </p:cNvPr>
          <p:cNvSpPr/>
          <p:nvPr/>
        </p:nvSpPr>
        <p:spPr>
          <a:xfrm>
            <a:off x="0" y="4267200"/>
            <a:ext cx="12184187" cy="2578215"/>
          </a:xfrm>
          <a:prstGeom prst="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12">
            <a:hlinkClick r:id="rId3"/>
            <a:extLst>
              <a:ext uri="{FF2B5EF4-FFF2-40B4-BE49-F238E27FC236}">
                <a16:creationId xmlns:a16="http://schemas.microsoft.com/office/drawing/2014/main" id="{029FEBED-82A0-4305-1934-DD979447D90B}"/>
              </a:ext>
            </a:extLst>
          </p:cNvPr>
          <p:cNvSpPr/>
          <p:nvPr/>
        </p:nvSpPr>
        <p:spPr>
          <a:xfrm>
            <a:off x="3015983" y="5820907"/>
            <a:ext cx="576000" cy="504000"/>
          </a:xfrm>
          <a:custGeom>
            <a:avLst/>
            <a:gdLst/>
            <a:ahLst/>
            <a:cxnLst/>
            <a:rect l="l" t="t" r="r" b="b"/>
            <a:pathLst>
              <a:path w="587973" h="485077">
                <a:moveTo>
                  <a:pt x="0" y="0"/>
                </a:moveTo>
                <a:lnTo>
                  <a:pt x="587973" y="0"/>
                </a:lnTo>
                <a:lnTo>
                  <a:pt x="587973" y="485077"/>
                </a:lnTo>
                <a:lnTo>
                  <a:pt x="0" y="4850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7" name="TextBox 18">
            <a:extLst>
              <a:ext uri="{FF2B5EF4-FFF2-40B4-BE49-F238E27FC236}">
                <a16:creationId xmlns:a16="http://schemas.microsoft.com/office/drawing/2014/main" id="{F08CA822-F73F-7D8B-C34B-19E73129C4F8}"/>
              </a:ext>
            </a:extLst>
          </p:cNvPr>
          <p:cNvSpPr txBox="1"/>
          <p:nvPr/>
        </p:nvSpPr>
        <p:spPr>
          <a:xfrm>
            <a:off x="0" y="5215493"/>
            <a:ext cx="12192000" cy="417230"/>
          </a:xfrm>
          <a:prstGeom prst="rect">
            <a:avLst/>
          </a:prstGeom>
        </p:spPr>
        <p:txBody>
          <a:bodyPr wrap="square" lIns="0" tIns="0" rIns="0" bIns="0" rtlCol="0" anchor="t">
            <a:spAutoFit/>
          </a:bodyPr>
          <a:lstStyle/>
          <a:p>
            <a:pPr algn="ctr">
              <a:lnSpc>
                <a:spcPts val="3640"/>
              </a:lnSpc>
            </a:pPr>
            <a:r>
              <a:rPr lang="en-US" sz="2000" b="1">
                <a:solidFill>
                  <a:schemeClr val="bg1"/>
                </a:solidFill>
                <a:ea typeface="Mukta Mahee Bold"/>
                <a:cs typeface="Mukta Mahee Bold"/>
                <a:sym typeface="Mukta Mahee Bold"/>
                <a:hlinkClick r:id="rId6" tooltip="https://elearning.bmh.manchester.ac.uk/canvas">
                  <a:extLst>
                    <a:ext uri="{A12FA001-AC4F-418D-AE19-62706E023703}">
                      <ahyp:hlinkClr xmlns:ahyp="http://schemas.microsoft.com/office/drawing/2018/hyperlinkcolor" val="tx"/>
                    </a:ext>
                  </a:extLst>
                </a:hlinkClick>
              </a:rPr>
              <a:t>elearning.bmh.manchester.ac.uk/canvas</a:t>
            </a:r>
          </a:p>
        </p:txBody>
      </p:sp>
      <p:sp>
        <p:nvSpPr>
          <p:cNvPr id="28" name="TextBox 19">
            <a:extLst>
              <a:ext uri="{FF2B5EF4-FFF2-40B4-BE49-F238E27FC236}">
                <a16:creationId xmlns:a16="http://schemas.microsoft.com/office/drawing/2014/main" id="{49F121D6-223C-5BE7-3491-D123F68DF280}"/>
              </a:ext>
            </a:extLst>
          </p:cNvPr>
          <p:cNvSpPr txBox="1"/>
          <p:nvPr/>
        </p:nvSpPr>
        <p:spPr>
          <a:xfrm>
            <a:off x="7813" y="5820907"/>
            <a:ext cx="12191999" cy="417230"/>
          </a:xfrm>
          <a:prstGeom prst="rect">
            <a:avLst/>
          </a:prstGeom>
        </p:spPr>
        <p:txBody>
          <a:bodyPr wrap="square" lIns="0" tIns="0" rIns="0" bIns="0" rtlCol="0" anchor="t">
            <a:spAutoFit/>
          </a:bodyPr>
          <a:lstStyle/>
          <a:p>
            <a:pPr algn="ctr">
              <a:lnSpc>
                <a:spcPts val="3640"/>
              </a:lnSpc>
            </a:pPr>
            <a:r>
              <a:rPr lang="en-US" sz="2000" b="1">
                <a:solidFill>
                  <a:schemeClr val="bg1"/>
                </a:solidFill>
                <a:ea typeface="Mukta Mahee Bold"/>
                <a:cs typeface="Mukta Mahee Bold"/>
                <a:sym typeface="Mukta Mahee Bold"/>
                <a:hlinkClick r:id="rId3" tooltip="https://engage.cloud.microsoft/main/org/live.manchester.ac.uk/groups/eyJfdHlwZSI6Ikdyb3VwIiwiaWQiOiIzMTU0MzIwNTg4OCJ9">
                  <a:extLst>
                    <a:ext uri="{A12FA001-AC4F-418D-AE19-62706E023703}">
                      <ahyp:hlinkClr xmlns:ahyp="http://schemas.microsoft.com/office/drawing/2018/hyperlinkcolor" val="tx"/>
                    </a:ext>
                  </a:extLst>
                </a:hlinkClick>
              </a:rPr>
              <a:t>FBMH eLearning Community (Viva Engage)</a:t>
            </a:r>
          </a:p>
        </p:txBody>
      </p:sp>
      <p:sp>
        <p:nvSpPr>
          <p:cNvPr id="29" name="TextBox 20">
            <a:extLst>
              <a:ext uri="{FF2B5EF4-FFF2-40B4-BE49-F238E27FC236}">
                <a16:creationId xmlns:a16="http://schemas.microsoft.com/office/drawing/2014/main" id="{0955ED9C-45CF-C62C-6081-A13FEB314EB9}"/>
              </a:ext>
            </a:extLst>
          </p:cNvPr>
          <p:cNvSpPr txBox="1"/>
          <p:nvPr/>
        </p:nvSpPr>
        <p:spPr>
          <a:xfrm>
            <a:off x="-7813" y="4654546"/>
            <a:ext cx="12184187" cy="417230"/>
          </a:xfrm>
          <a:prstGeom prst="rect">
            <a:avLst/>
          </a:prstGeom>
        </p:spPr>
        <p:txBody>
          <a:bodyPr wrap="square" lIns="0" tIns="0" rIns="0" bIns="0" rtlCol="0" anchor="t">
            <a:spAutoFit/>
          </a:bodyPr>
          <a:lstStyle/>
          <a:p>
            <a:pPr algn="ctr">
              <a:lnSpc>
                <a:spcPts val="3640"/>
              </a:lnSpc>
              <a:spcBef>
                <a:spcPct val="0"/>
              </a:spcBef>
            </a:pPr>
            <a:r>
              <a:rPr lang="en-US" sz="2000" b="1">
                <a:solidFill>
                  <a:schemeClr val="bg1"/>
                </a:solidFill>
                <a:ea typeface="Mukta Mahee Bold"/>
                <a:cs typeface="Mukta Mahee Bold"/>
                <a:sym typeface="Mukta Mahee Bold"/>
                <a:hlinkClick r:id="rId7">
                  <a:extLst>
                    <a:ext uri="{A12FA001-AC4F-418D-AE19-62706E023703}">
                      <ahyp:hlinkClr xmlns:ahyp="http://schemas.microsoft.com/office/drawing/2018/hyperlinkcolor" val="tx"/>
                    </a:ext>
                  </a:extLst>
                </a:hlinkClick>
              </a:rPr>
              <a:t>Contact FBMH eLearning</a:t>
            </a:r>
            <a:endParaRPr lang="en-US" sz="2000" b="1">
              <a:solidFill>
                <a:schemeClr val="bg1"/>
              </a:solidFill>
              <a:ea typeface="Mukta Mahee Bold"/>
              <a:cs typeface="Mukta Mahee Bold"/>
              <a:sym typeface="Mukta Mahee Bold"/>
            </a:endParaRPr>
          </a:p>
        </p:txBody>
      </p:sp>
      <p:sp>
        <p:nvSpPr>
          <p:cNvPr id="40" name="Rounded Rectangle 39">
            <a:hlinkClick r:id="rId8"/>
            <a:extLst>
              <a:ext uri="{FF2B5EF4-FFF2-40B4-BE49-F238E27FC236}">
                <a16:creationId xmlns:a16="http://schemas.microsoft.com/office/drawing/2014/main" id="{4A5BC0C4-8CC6-2B5A-17B7-2436BE4AEB55}"/>
              </a:ext>
            </a:extLst>
          </p:cNvPr>
          <p:cNvSpPr/>
          <p:nvPr/>
        </p:nvSpPr>
        <p:spPr>
          <a:xfrm>
            <a:off x="720000" y="2216910"/>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a:t>
            </a:r>
            <a:r>
              <a:rPr lang="en-GB"/>
              <a:t> </a:t>
            </a:r>
            <a:r>
              <a:rPr lang="en-GB" b="1"/>
              <a:t>Microsite</a:t>
            </a:r>
          </a:p>
        </p:txBody>
      </p:sp>
      <p:sp>
        <p:nvSpPr>
          <p:cNvPr id="41" name="Rounded Rectangle 40">
            <a:hlinkClick r:id="rId9"/>
            <a:extLst>
              <a:ext uri="{FF2B5EF4-FFF2-40B4-BE49-F238E27FC236}">
                <a16:creationId xmlns:a16="http://schemas.microsoft.com/office/drawing/2014/main" id="{790E18A1-23F0-C398-71B9-3C9E35331E4D}"/>
              </a:ext>
            </a:extLst>
          </p:cNvPr>
          <p:cNvSpPr/>
          <p:nvPr/>
        </p:nvSpPr>
        <p:spPr>
          <a:xfrm>
            <a:off x="4474874" y="2219598"/>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 Central</a:t>
            </a:r>
          </a:p>
        </p:txBody>
      </p:sp>
      <p:sp>
        <p:nvSpPr>
          <p:cNvPr id="42" name="Rounded Rectangle 41">
            <a:hlinkClick r:id="rId10"/>
            <a:extLst>
              <a:ext uri="{FF2B5EF4-FFF2-40B4-BE49-F238E27FC236}">
                <a16:creationId xmlns:a16="http://schemas.microsoft.com/office/drawing/2014/main" id="{83651269-A8F2-1F11-2B7A-F2430EFC3717}"/>
              </a:ext>
            </a:extLst>
          </p:cNvPr>
          <p:cNvSpPr/>
          <p:nvPr/>
        </p:nvSpPr>
        <p:spPr>
          <a:xfrm>
            <a:off x="8232002" y="2209524"/>
            <a:ext cx="3240000" cy="770021"/>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t>Canvas Training</a:t>
            </a:r>
          </a:p>
        </p:txBody>
      </p:sp>
      <p:sp>
        <p:nvSpPr>
          <p:cNvPr id="45" name="TextBox 44">
            <a:extLst>
              <a:ext uri="{FF2B5EF4-FFF2-40B4-BE49-F238E27FC236}">
                <a16:creationId xmlns:a16="http://schemas.microsoft.com/office/drawing/2014/main" id="{30CBB72A-0D6D-B299-B1A3-FEC0AE215EB9}"/>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Support </a:t>
            </a:r>
            <a:endParaRPr lang="en-GB" sz="2400" b="1">
              <a:highlight>
                <a:srgbClr val="FFFF00"/>
              </a:highlight>
            </a:endParaRPr>
          </a:p>
        </p:txBody>
      </p:sp>
      <p:sp>
        <p:nvSpPr>
          <p:cNvPr id="52" name="Freeform 13">
            <a:hlinkClick r:id="rId7"/>
            <a:extLst>
              <a:ext uri="{FF2B5EF4-FFF2-40B4-BE49-F238E27FC236}">
                <a16:creationId xmlns:a16="http://schemas.microsoft.com/office/drawing/2014/main" id="{A00D582A-1AF6-8473-B124-35E34F57D7F4}"/>
              </a:ext>
            </a:extLst>
          </p:cNvPr>
          <p:cNvSpPr/>
          <p:nvPr/>
        </p:nvSpPr>
        <p:spPr>
          <a:xfrm>
            <a:off x="3132077" y="5238701"/>
            <a:ext cx="504000" cy="504000"/>
          </a:xfrm>
          <a:custGeom>
            <a:avLst/>
            <a:gdLst/>
            <a:ahLst/>
            <a:cxnLst/>
            <a:rect l="l" t="t" r="r" b="b"/>
            <a:pathLst>
              <a:path w="587973" h="587973">
                <a:moveTo>
                  <a:pt x="0" y="0"/>
                </a:moveTo>
                <a:lnTo>
                  <a:pt x="587973" y="0"/>
                </a:lnTo>
                <a:lnTo>
                  <a:pt x="587973" y="587973"/>
                </a:lnTo>
                <a:lnTo>
                  <a:pt x="0" y="587973"/>
                </a:lnTo>
                <a:lnTo>
                  <a:pt x="0" y="0"/>
                </a:lnTo>
                <a:close/>
              </a:path>
            </a:pathLst>
          </a:custGeom>
          <a:blipFill>
            <a:blip r:embed="rId11"/>
            <a:stretch>
              <a:fillRect/>
            </a:stretch>
          </a:blipFill>
        </p:spPr>
        <p:txBody>
          <a:bodyPr/>
          <a:lstStyle/>
          <a:p>
            <a:endParaRPr lang="en-GB"/>
          </a:p>
        </p:txBody>
      </p:sp>
      <p:pic>
        <p:nvPicPr>
          <p:cNvPr id="59" name="Graphic 58" descr="Chat with solid fill">
            <a:hlinkClick r:id="rId7"/>
            <a:extLst>
              <a:ext uri="{FF2B5EF4-FFF2-40B4-BE49-F238E27FC236}">
                <a16:creationId xmlns:a16="http://schemas.microsoft.com/office/drawing/2014/main" id="{6381748C-DB60-AD03-8ED9-1EE508ADF97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04970" y="4575937"/>
            <a:ext cx="712834" cy="712834"/>
          </a:xfrm>
          <a:prstGeom prst="rect">
            <a:avLst/>
          </a:prstGeom>
        </p:spPr>
      </p:pic>
    </p:spTree>
    <p:extLst>
      <p:ext uri="{BB962C8B-B14F-4D97-AF65-F5344CB8AC3E}">
        <p14:creationId xmlns:p14="http://schemas.microsoft.com/office/powerpoint/2010/main" val="380694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648F-E96A-6E1D-BE32-BB9EEFF424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CC605B-1ACE-6CA6-2F25-6EF723E380A0}"/>
              </a:ext>
            </a:extLst>
          </p:cNvPr>
          <p:cNvSpPr>
            <a:spLocks noGrp="1"/>
          </p:cNvSpPr>
          <p:nvPr>
            <p:ph type="subTitle" idx="1"/>
          </p:nvPr>
        </p:nvSpPr>
        <p:spPr>
          <a:xfrm>
            <a:off x="524656" y="1382202"/>
            <a:ext cx="11241358" cy="5249951"/>
          </a:xfrm>
        </p:spPr>
        <p:txBody>
          <a:bodyPr vert="horz" lIns="91440" tIns="45720" rIns="91440" bIns="45720" rtlCol="0" anchor="t">
            <a:normAutofit/>
          </a:bodyPr>
          <a:lstStyle/>
          <a:p>
            <a:pPr algn="l"/>
            <a:r>
              <a:rPr lang="en-GB" sz="1800" dirty="0">
                <a:cs typeface="Arial"/>
              </a:rPr>
              <a:t>Attending </a:t>
            </a:r>
            <a:r>
              <a:rPr lang="en-GB" sz="1800" b="1" dirty="0">
                <a:cs typeface="Arial"/>
              </a:rPr>
              <a:t>FBMH CLE Implementation</a:t>
            </a:r>
            <a:r>
              <a:rPr lang="en-GB" sz="1800" dirty="0">
                <a:cs typeface="Arial"/>
              </a:rPr>
              <a:t> and </a:t>
            </a:r>
            <a:r>
              <a:rPr lang="en-GB" sz="1800" b="1" dirty="0">
                <a:cs typeface="Arial"/>
              </a:rPr>
              <a:t>CLE Communications</a:t>
            </a:r>
            <a:r>
              <a:rPr lang="en-GB" sz="1800" dirty="0">
                <a:cs typeface="Arial"/>
              </a:rPr>
              <a:t> meetings to:</a:t>
            </a:r>
            <a:endParaRPr lang="en-US" dirty="0"/>
          </a:p>
          <a:p>
            <a:pPr marL="628650" lvl="1" indent="-171450" algn="l">
              <a:buFont typeface="Arial" panose="020B0604020202020204" pitchFamily="34" charset="0"/>
              <a:buChar char="•"/>
            </a:pPr>
            <a:r>
              <a:rPr lang="en-GB" sz="1800" dirty="0">
                <a:cs typeface="Arial"/>
              </a:rPr>
              <a:t>	Voice the </a:t>
            </a:r>
            <a:r>
              <a:rPr lang="en-GB" sz="1800" b="1" dirty="0">
                <a:cs typeface="Arial"/>
              </a:rPr>
              <a:t>student perspective</a:t>
            </a:r>
            <a:endParaRPr lang="en-GB" sz="1800" dirty="0">
              <a:cs typeface="Arial"/>
            </a:endParaRPr>
          </a:p>
          <a:p>
            <a:pPr marL="628650" lvl="1" indent="-171450" algn="l">
              <a:buFont typeface="Arial" panose="020B0604020202020204" pitchFamily="34" charset="0"/>
              <a:buChar char="•"/>
            </a:pPr>
            <a:r>
              <a:rPr lang="en-GB" sz="1800" dirty="0">
                <a:cs typeface="Arial"/>
              </a:rPr>
              <a:t>	Highlight how students are experiencing the transition</a:t>
            </a:r>
          </a:p>
          <a:p>
            <a:pPr algn="l"/>
            <a:r>
              <a:rPr lang="en-GB" sz="1800" dirty="0">
                <a:cs typeface="Arial"/>
              </a:rPr>
              <a:t>Actively exploring </a:t>
            </a:r>
            <a:r>
              <a:rPr lang="en-GB" sz="1800" b="1" dirty="0">
                <a:cs typeface="Arial"/>
              </a:rPr>
              <a:t>Canvas</a:t>
            </a:r>
            <a:r>
              <a:rPr lang="en-GB" sz="1800" dirty="0">
                <a:cs typeface="Arial"/>
              </a:rPr>
              <a:t> to understand the student experience firsthand</a:t>
            </a:r>
          </a:p>
          <a:p>
            <a:pPr algn="l"/>
            <a:r>
              <a:rPr lang="en-GB" sz="1800" dirty="0">
                <a:cs typeface="Arial"/>
              </a:rPr>
              <a:t>Reviewing </a:t>
            </a:r>
            <a:r>
              <a:rPr lang="en-GB" sz="1800" b="1" dirty="0">
                <a:cs typeface="Arial"/>
              </a:rPr>
              <a:t>induction materials</a:t>
            </a:r>
            <a:r>
              <a:rPr lang="en-GB" sz="1800" dirty="0">
                <a:cs typeface="Arial"/>
              </a:rPr>
              <a:t> and providing:</a:t>
            </a:r>
          </a:p>
          <a:p>
            <a:pPr marL="628650" lvl="1" indent="-171450" algn="l">
              <a:buFont typeface="Arial" panose="020B0604020202020204" pitchFamily="34" charset="0"/>
              <a:buChar char="•"/>
            </a:pPr>
            <a:r>
              <a:rPr lang="en-GB" sz="1800" dirty="0">
                <a:cs typeface="Arial"/>
              </a:rPr>
              <a:t>Feedback on clarity and usefulness</a:t>
            </a:r>
          </a:p>
          <a:p>
            <a:pPr marL="628650" lvl="1" indent="-171450" algn="l">
              <a:buFont typeface="Arial" panose="020B0604020202020204" pitchFamily="34" charset="0"/>
              <a:buChar char="•"/>
            </a:pPr>
            <a:r>
              <a:rPr lang="en-GB" sz="1800" dirty="0">
                <a:cs typeface="Arial"/>
              </a:rPr>
              <a:t>Suggestions for improvement</a:t>
            </a:r>
          </a:p>
          <a:p>
            <a:pPr marL="628650" lvl="1" indent="-171450" algn="l">
              <a:buFont typeface="Arial" panose="020B0604020202020204" pitchFamily="34" charset="0"/>
              <a:buChar char="•"/>
            </a:pPr>
            <a:r>
              <a:rPr lang="en-GB" sz="1800" dirty="0">
                <a:cs typeface="Arial"/>
              </a:rPr>
              <a:t>Reviewing and providing feedback on student-facing induction materials for relevance, tone, and clarity.</a:t>
            </a:r>
          </a:p>
          <a:p>
            <a:pPr marL="628650" lvl="1" indent="-171450" algn="l">
              <a:buChar char="•"/>
            </a:pPr>
            <a:endParaRPr lang="en-GB" sz="1800" dirty="0">
              <a:cs typeface="Arial"/>
            </a:endParaRPr>
          </a:p>
          <a:p>
            <a:pPr algn="l"/>
            <a:r>
              <a:rPr lang="en-GB" sz="1800" dirty="0">
                <a:cs typeface="Arial"/>
              </a:rPr>
              <a:t>Supporting the </a:t>
            </a:r>
            <a:r>
              <a:rPr lang="en-GB" sz="1800" b="1" dirty="0">
                <a:cs typeface="Arial"/>
              </a:rPr>
              <a:t>communication strategy</a:t>
            </a:r>
            <a:r>
              <a:rPr lang="en-GB" sz="1800" dirty="0">
                <a:cs typeface="Arial"/>
              </a:rPr>
              <a:t>:</a:t>
            </a:r>
          </a:p>
          <a:p>
            <a:pPr marL="628650" lvl="1" indent="-171450" algn="l">
              <a:buFont typeface="Arial" panose="020B0604020202020204" pitchFamily="34" charset="0"/>
              <a:buChar char="•"/>
            </a:pPr>
            <a:r>
              <a:rPr lang="en-GB" sz="1800" dirty="0">
                <a:cs typeface="Arial"/>
              </a:rPr>
              <a:t>Identifying the most effective ways to reach students</a:t>
            </a:r>
          </a:p>
          <a:p>
            <a:pPr marL="628650" lvl="1" indent="-171450" algn="l">
              <a:buFont typeface="Arial" panose="020B0604020202020204" pitchFamily="34" charset="0"/>
              <a:buChar char="•"/>
            </a:pPr>
            <a:r>
              <a:rPr lang="en-GB" sz="1800" dirty="0">
                <a:cs typeface="Arial"/>
              </a:rPr>
              <a:t>Helping shape messaging that resonates with students</a:t>
            </a:r>
          </a:p>
          <a:p>
            <a:pPr marL="628650" lvl="1" indent="-171450" algn="l">
              <a:buFont typeface="Arial" panose="020B0604020202020204" pitchFamily="34" charset="0"/>
              <a:buChar char="•"/>
            </a:pPr>
            <a:r>
              <a:rPr lang="en-GB" sz="1800" dirty="0">
                <a:cs typeface="Arial"/>
              </a:rPr>
              <a:t>Peer consultations to gain informal feedback on how others are getting on with the CLE transition.</a:t>
            </a:r>
          </a:p>
          <a:p>
            <a:pPr marL="628650" lvl="1" indent="-171450" algn="l">
              <a:buChar char="•"/>
            </a:pPr>
            <a:r>
              <a:rPr lang="en-GB" sz="1800" dirty="0">
                <a:ea typeface="+mn-lt"/>
                <a:cs typeface="+mn-lt"/>
              </a:rPr>
              <a:t>Collaborated on the creation of marketing and guide videos aimed at helping staff understand the student perspective and navigate Canvas effectively.</a:t>
            </a:r>
            <a:endParaRPr lang="en-GB" sz="1200" b="1" dirty="0">
              <a:cs typeface="Arial" panose="020B0604020202020204" pitchFamily="34" charset="0"/>
            </a:endParaRPr>
          </a:p>
          <a:p>
            <a:pPr algn="l"/>
            <a:endParaRPr lang="en-GB" sz="1200" dirty="0">
              <a:cs typeface="Arial" panose="020B0604020202020204" pitchFamily="34" charset="0"/>
            </a:endParaRPr>
          </a:p>
          <a:p>
            <a:pPr algn="l"/>
            <a:endParaRPr lang="en-GB" sz="1200" b="1" dirty="0">
              <a:cs typeface="Arial" panose="020B0604020202020204" pitchFamily="34" charset="0"/>
            </a:endParaRPr>
          </a:p>
          <a:p>
            <a:pPr algn="l"/>
            <a:endParaRPr lang="en-GB" sz="1000" b="1" dirty="0">
              <a:cs typeface="Arial" panose="020B0604020202020204" pitchFamily="34" charset="0"/>
            </a:endParaRPr>
          </a:p>
          <a:p>
            <a:pPr algn="l"/>
            <a:endParaRPr lang="en-GB" sz="1200" dirty="0">
              <a:cs typeface="Arial" panose="020B0604020202020204" pitchFamily="34" charset="0"/>
            </a:endParaRPr>
          </a:p>
          <a:p>
            <a:endParaRPr lang="en-GB" dirty="0">
              <a:cs typeface="Arial" panose="020B0604020202020204" pitchFamily="34" charset="0"/>
            </a:endParaRPr>
          </a:p>
        </p:txBody>
      </p:sp>
      <p:pic>
        <p:nvPicPr>
          <p:cNvPr id="4" name="Content Placeholder 9" descr="A purple and white logo&#10;">
            <a:extLst>
              <a:ext uri="{FF2B5EF4-FFF2-40B4-BE49-F238E27FC236}">
                <a16:creationId xmlns:a16="http://schemas.microsoft.com/office/drawing/2014/main" id="{CDA36E95-D0AA-90F0-CBAA-EE427CF8B3A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6" name="Title 1">
            <a:extLst>
              <a:ext uri="{FF2B5EF4-FFF2-40B4-BE49-F238E27FC236}">
                <a16:creationId xmlns:a16="http://schemas.microsoft.com/office/drawing/2014/main" id="{A618F2C5-A09F-5B61-16D1-1950CBC3A7C0}"/>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8" name="Content Placeholder 4" descr="A logo for flexible learning">
            <a:extLst>
              <a:ext uri="{FF2B5EF4-FFF2-40B4-BE49-F238E27FC236}">
                <a16:creationId xmlns:a16="http://schemas.microsoft.com/office/drawing/2014/main" id="{7B25EA33-1A68-A3C7-FD83-CBC2E378BBE3}"/>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383051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F07BA-DF67-0594-AB53-5E2335460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EBC3AE-5EEB-23C7-059D-A8EAD56120F3}"/>
              </a:ext>
            </a:extLst>
          </p:cNvPr>
          <p:cNvSpPr>
            <a:spLocks noGrp="1"/>
          </p:cNvSpPr>
          <p:nvPr>
            <p:ph type="title"/>
          </p:nvPr>
        </p:nvSpPr>
        <p:spPr>
          <a:xfrm>
            <a:off x="2160000" y="324000"/>
            <a:ext cx="7895303" cy="574818"/>
          </a:xfrm>
        </p:spPr>
        <p:txBody>
          <a:bodyPr>
            <a:noAutofit/>
          </a:bodyPr>
          <a:lstStyle/>
          <a:p>
            <a:r>
              <a:rPr lang="en-GB" sz="3200">
                <a:solidFill>
                  <a:srgbClr val="320439"/>
                </a:solidFill>
                <a:latin typeface="Calibri"/>
                <a:ea typeface="Calibri"/>
                <a:cs typeface="Calibri"/>
              </a:rPr>
              <a:t>Next steps &amp; Key takeaways </a:t>
            </a:r>
          </a:p>
        </p:txBody>
      </p:sp>
      <p:pic>
        <p:nvPicPr>
          <p:cNvPr id="13" name="Content Placeholder 9" descr="A purple and white logo">
            <a:extLst>
              <a:ext uri="{FF2B5EF4-FFF2-40B4-BE49-F238E27FC236}">
                <a16:creationId xmlns:a16="http://schemas.microsoft.com/office/drawing/2014/main" id="{CAC7AC42-95C9-8012-30D9-18A7513377F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9" name="Content Placeholder 8">
            <a:extLst>
              <a:ext uri="{FF2B5EF4-FFF2-40B4-BE49-F238E27FC236}">
                <a16:creationId xmlns:a16="http://schemas.microsoft.com/office/drawing/2014/main" id="{E7A18E74-9195-6527-14C3-D001BDF03A08}"/>
              </a:ext>
            </a:extLst>
          </p:cNvPr>
          <p:cNvSpPr>
            <a:spLocks noGrp="1"/>
          </p:cNvSpPr>
          <p:nvPr>
            <p:ph idx="1"/>
          </p:nvPr>
        </p:nvSpPr>
        <p:spPr>
          <a:xfrm>
            <a:off x="416484" y="951452"/>
            <a:ext cx="11625750" cy="4918034"/>
          </a:xfrm>
        </p:spPr>
        <p:txBody>
          <a:bodyPr vert="horz" lIns="91440" tIns="45720" rIns="91440" bIns="45720" rtlCol="0" anchor="t">
            <a:noAutofit/>
          </a:bodyPr>
          <a:lstStyle/>
          <a:p>
            <a:pPr marL="82550">
              <a:spcAft>
                <a:spcPts val="600"/>
              </a:spcAft>
            </a:pPr>
            <a:r>
              <a:rPr lang="en-GB" sz="2000">
                <a:latin typeface="Calibri"/>
                <a:ea typeface="Calibri"/>
                <a:cs typeface="Calibri"/>
              </a:rPr>
              <a:t>We will circulate the slides, recording and FAQs</a:t>
            </a:r>
          </a:p>
          <a:p>
            <a:pPr marL="82550">
              <a:spcAft>
                <a:spcPts val="600"/>
              </a:spcAft>
            </a:pPr>
            <a:r>
              <a:rPr lang="en-GB" sz="2000">
                <a:latin typeface="Calibri"/>
                <a:ea typeface="Calibri"/>
                <a:cs typeface="Calibri"/>
              </a:rPr>
              <a:t>Put time aside between now and the end of August to build your S1 and Full-Year course </a:t>
            </a:r>
          </a:p>
          <a:p>
            <a:pPr marL="82550">
              <a:spcAft>
                <a:spcPts val="600"/>
              </a:spcAft>
            </a:pPr>
            <a:r>
              <a:rPr lang="en-GB" sz="2000">
                <a:latin typeface="Calibri"/>
                <a:ea typeface="Calibri"/>
                <a:cs typeface="Calibri"/>
              </a:rPr>
              <a:t>Sign up for training: </a:t>
            </a:r>
            <a:r>
              <a:rPr lang="en-GB" sz="2000">
                <a:latin typeface="Calibri"/>
                <a:ea typeface="Calibri"/>
                <a:cs typeface="Calibri"/>
                <a:hlinkClick r:id="rId4">
                  <a:extLst>
                    <a:ext uri="{A12FA001-AC4F-418D-AE19-62706E023703}">
                      <ahyp:hlinkClr xmlns:ahyp="http://schemas.microsoft.com/office/drawing/2018/hyperlinkcolor" val="tx"/>
                    </a:ext>
                  </a:extLst>
                </a:hlinkClick>
              </a:rPr>
              <a:t>https://elearning.bmh.manchester.ac.uk/training/canvas-training/ </a:t>
            </a:r>
            <a:endParaRPr lang="en-GB" sz="2000">
              <a:latin typeface="Calibri"/>
              <a:ea typeface="Calibri"/>
              <a:cs typeface="Calibri"/>
            </a:endParaRPr>
          </a:p>
          <a:p>
            <a:pPr>
              <a:spcAft>
                <a:spcPts val="1000"/>
              </a:spcAft>
            </a:pPr>
            <a:r>
              <a:rPr lang="en-GB" sz="2000">
                <a:effectLst/>
                <a:latin typeface="Calibri"/>
                <a:ea typeface="Calibri"/>
                <a:cs typeface="Calibri"/>
              </a:rPr>
              <a:t>Rebuild your courses using the Template, </a:t>
            </a:r>
            <a:r>
              <a:rPr lang="en-GB" sz="2000">
                <a:effectLst/>
                <a:latin typeface="Calibri"/>
                <a:ea typeface="Calibri"/>
                <a:cs typeface="Calibri"/>
                <a:hlinkClick r:id="rId5">
                  <a:extLst>
                    <a:ext uri="{A12FA001-AC4F-418D-AE19-62706E023703}">
                      <ahyp:hlinkClr xmlns:ahyp="http://schemas.microsoft.com/office/drawing/2018/hyperlinkcolor" val="tx"/>
                    </a:ext>
                  </a:extLst>
                </a:hlinkClick>
              </a:rPr>
              <a:t>Course Unit Standards </a:t>
            </a:r>
            <a:r>
              <a:rPr lang="en-GB" sz="2000">
                <a:effectLst/>
                <a:latin typeface="Calibri"/>
                <a:ea typeface="Calibri"/>
                <a:cs typeface="Calibri"/>
              </a:rPr>
              <a:t>and migrated data provided.</a:t>
            </a:r>
          </a:p>
          <a:p>
            <a:pPr>
              <a:spcAft>
                <a:spcPts val="1000"/>
              </a:spcAft>
            </a:pPr>
            <a:r>
              <a:rPr lang="en-GB" sz="2000">
                <a:latin typeface="Calibri"/>
                <a:ea typeface="Calibri"/>
                <a:cs typeface="Calibri"/>
              </a:rPr>
              <a:t>Publish your S1 or Full-Year course by the end of August</a:t>
            </a:r>
            <a:endParaRPr lang="en-GB" sz="2000">
              <a:effectLst/>
              <a:latin typeface="Calibri"/>
              <a:ea typeface="Calibri"/>
              <a:cs typeface="Calibri"/>
            </a:endParaRPr>
          </a:p>
          <a:p>
            <a:pPr>
              <a:spcAft>
                <a:spcPts val="1000"/>
              </a:spcAft>
            </a:pPr>
            <a:r>
              <a:rPr lang="en-GB" sz="2000">
                <a:latin typeface="Calibri"/>
                <a:ea typeface="Calibri"/>
                <a:cs typeface="Calibri"/>
              </a:rPr>
              <a:t>Share important information with colleagues.</a:t>
            </a:r>
          </a:p>
          <a:p>
            <a:pPr>
              <a:spcAft>
                <a:spcPts val="1000"/>
              </a:spcAft>
            </a:pPr>
            <a:r>
              <a:rPr lang="en-GB" sz="2000">
                <a:latin typeface="Calibri"/>
                <a:ea typeface="Calibri"/>
                <a:cs typeface="Calibri"/>
              </a:rPr>
              <a:t>Remind students to download their submissions and feedback.</a:t>
            </a:r>
          </a:p>
          <a:p>
            <a:pPr>
              <a:spcAft>
                <a:spcPts val="1000"/>
              </a:spcAft>
            </a:pPr>
            <a:r>
              <a:rPr lang="en-GB" sz="2000">
                <a:latin typeface="Calibri"/>
                <a:ea typeface="Calibri"/>
                <a:cs typeface="Calibri"/>
              </a:rPr>
              <a:t>Get in touch if your needs are complex or unusual</a:t>
            </a:r>
          </a:p>
          <a:p>
            <a:pPr>
              <a:spcAft>
                <a:spcPts val="1000"/>
              </a:spcAft>
            </a:pPr>
            <a:r>
              <a:rPr lang="en-GB" sz="2000">
                <a:latin typeface="Calibri"/>
                <a:ea typeface="Calibri"/>
                <a:cs typeface="Calibri"/>
              </a:rPr>
              <a:t>Get support from the eLearning Team: </a:t>
            </a:r>
            <a:r>
              <a:rPr lang="en-GB" sz="2000">
                <a:latin typeface="Calibri"/>
                <a:ea typeface="Calibri"/>
                <a:cs typeface="Calibri"/>
                <a:hlinkClick r:id="rId6">
                  <a:extLst>
                    <a:ext uri="{A12FA001-AC4F-418D-AE19-62706E023703}">
                      <ahyp:hlinkClr xmlns:ahyp="http://schemas.microsoft.com/office/drawing/2018/hyperlinkcolor" val="tx"/>
                    </a:ext>
                  </a:extLst>
                </a:hlinkClick>
              </a:rPr>
              <a:t>https://elearning.bmh.manchester.ac.uk/about/</a:t>
            </a:r>
            <a:br>
              <a:rPr lang="en-GB" sz="2000">
                <a:latin typeface="Calibri"/>
                <a:ea typeface="Calibri"/>
                <a:cs typeface="Calibri"/>
              </a:rPr>
            </a:br>
            <a:r>
              <a:rPr lang="en-GB" sz="2000">
                <a:latin typeface="Calibri"/>
                <a:ea typeface="Calibri"/>
                <a:cs typeface="Calibri"/>
              </a:rPr>
              <a:t>Canvas Central – </a:t>
            </a:r>
            <a:r>
              <a:rPr lang="en-GB" sz="2000">
                <a:latin typeface="Calibri"/>
                <a:ea typeface="Calibri"/>
                <a:cs typeface="Calibri"/>
                <a:hlinkClick r:id="rId7">
                  <a:extLst>
                    <a:ext uri="{A12FA001-AC4F-418D-AE19-62706E023703}">
                      <ahyp:hlinkClr xmlns:ahyp="http://schemas.microsoft.com/office/drawing/2018/hyperlinkcolor" val="tx"/>
                    </a:ext>
                  </a:extLst>
                </a:hlinkClick>
              </a:rPr>
              <a:t>drop-ins</a:t>
            </a:r>
            <a:endParaRPr lang="en-GB" sz="2000">
              <a:latin typeface="Calibri"/>
              <a:ea typeface="Calibri"/>
              <a:cs typeface="Calibri"/>
            </a:endParaRPr>
          </a:p>
          <a:p>
            <a:pPr>
              <a:spcAft>
                <a:spcPts val="1000"/>
              </a:spcAft>
            </a:pPr>
            <a:endParaRPr lang="en-GB" sz="2000">
              <a:latin typeface="Calibri"/>
              <a:ea typeface="Calibri"/>
              <a:cs typeface="Calibri"/>
            </a:endParaRPr>
          </a:p>
          <a:p>
            <a:pPr>
              <a:spcAft>
                <a:spcPts val="1000"/>
              </a:spcAft>
            </a:pPr>
            <a:endParaRPr lang="en-GB" sz="2000">
              <a:effectLst/>
              <a:latin typeface="Calibri"/>
              <a:ea typeface="Calibri"/>
              <a:cs typeface="Calibri"/>
            </a:endParaRPr>
          </a:p>
          <a:p>
            <a:pPr marL="0" indent="0">
              <a:buNone/>
            </a:pPr>
            <a:endParaRPr lang="en-GB" sz="1400" b="1">
              <a:solidFill>
                <a:srgbClr val="35A198"/>
              </a:solidFill>
              <a:effectLst/>
              <a:latin typeface="Calibri"/>
              <a:ea typeface="Calibri"/>
              <a:cs typeface="Calibri"/>
            </a:endParaRPr>
          </a:p>
        </p:txBody>
      </p:sp>
      <p:sp>
        <p:nvSpPr>
          <p:cNvPr id="11" name="Content Placeholder 8">
            <a:extLst>
              <a:ext uri="{FF2B5EF4-FFF2-40B4-BE49-F238E27FC236}">
                <a16:creationId xmlns:a16="http://schemas.microsoft.com/office/drawing/2014/main" id="{4022E535-2DD8-F679-78C4-583310B04FAD}"/>
              </a:ext>
            </a:extLst>
          </p:cNvPr>
          <p:cNvSpPr txBox="1">
            <a:spLocks/>
          </p:cNvSpPr>
          <p:nvPr/>
        </p:nvSpPr>
        <p:spPr>
          <a:xfrm>
            <a:off x="409352" y="4450955"/>
            <a:ext cx="9949182" cy="20812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endParaRPr lang="en-GB" sz="2000">
              <a:latin typeface="Calibri"/>
              <a:ea typeface="Calibri"/>
              <a:cs typeface="Calibri"/>
            </a:endParaRPr>
          </a:p>
        </p:txBody>
      </p:sp>
      <p:sp>
        <p:nvSpPr>
          <p:cNvPr id="3" name="Rectangle 2">
            <a:extLst>
              <a:ext uri="{FF2B5EF4-FFF2-40B4-BE49-F238E27FC236}">
                <a16:creationId xmlns:a16="http://schemas.microsoft.com/office/drawing/2014/main" id="{384E0E63-4648-7D92-CF5F-1E11C913D383}"/>
              </a:ext>
              <a:ext uri="{C183D7F6-B498-43B3-948B-1728B52AA6E4}">
                <adec:decorative xmlns:adec="http://schemas.microsoft.com/office/drawing/2017/decorative" val="1"/>
              </a:ext>
            </a:extLst>
          </p:cNvPr>
          <p:cNvSpPr/>
          <p:nvPr/>
        </p:nvSpPr>
        <p:spPr>
          <a:xfrm>
            <a:off x="1456823" y="5891831"/>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4" name="Rectangle 3">
            <a:extLst>
              <a:ext uri="{FF2B5EF4-FFF2-40B4-BE49-F238E27FC236}">
                <a16:creationId xmlns:a16="http://schemas.microsoft.com/office/drawing/2014/main" id="{B4FD5A3F-DA4D-242B-60A3-AC0A37B07C73}"/>
              </a:ext>
            </a:extLst>
          </p:cNvPr>
          <p:cNvSpPr/>
          <p:nvPr/>
        </p:nvSpPr>
        <p:spPr>
          <a:xfrm>
            <a:off x="1375243" y="5820503"/>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a:solidFill>
                  <a:srgbClr val="320439"/>
                </a:solidFill>
                <a:latin typeface="Calibri"/>
                <a:ea typeface="Calibri"/>
                <a:cs typeface="Calibri"/>
              </a:rPr>
              <a:t>October 2025</a:t>
            </a:r>
          </a:p>
          <a:p>
            <a:pPr>
              <a:spcAft>
                <a:spcPts val="364"/>
              </a:spcAft>
            </a:pPr>
            <a:r>
              <a:rPr lang="en-GB" sz="1600" b="1">
                <a:solidFill>
                  <a:srgbClr val="320439"/>
                </a:solidFill>
                <a:latin typeface="Calibri"/>
                <a:ea typeface="Calibri"/>
                <a:cs typeface="Calibri"/>
              </a:rPr>
              <a:t>Blackboard switch-off – </a:t>
            </a:r>
            <a:r>
              <a:rPr lang="en-GB" sz="1600">
                <a:solidFill>
                  <a:srgbClr val="320439"/>
                </a:solidFill>
                <a:latin typeface="Calibri"/>
                <a:ea typeface="Calibri"/>
                <a:cs typeface="Calibri"/>
              </a:rPr>
              <a:t>Colleagues and students will lose access to Blackboard on </a:t>
            </a:r>
            <a:r>
              <a:rPr lang="en-GB" sz="1600" b="1">
                <a:solidFill>
                  <a:srgbClr val="320439"/>
                </a:solidFill>
                <a:latin typeface="Calibri"/>
                <a:ea typeface="Calibri"/>
                <a:cs typeface="Calibri"/>
              </a:rPr>
              <a:t>Friday 17 October</a:t>
            </a:r>
            <a:r>
              <a:rPr lang="en-GB" sz="1600">
                <a:solidFill>
                  <a:srgbClr val="320439"/>
                </a:solidFill>
                <a:latin typeface="Calibri"/>
                <a:ea typeface="Calibri"/>
                <a:cs typeface="Calibri"/>
              </a:rPr>
              <a:t>.</a:t>
            </a:r>
          </a:p>
        </p:txBody>
      </p:sp>
      <p:pic>
        <p:nvPicPr>
          <p:cNvPr id="6" name="Content Placeholder 4" descr="A logo for flexible learning programme">
            <a:extLst>
              <a:ext uri="{FF2B5EF4-FFF2-40B4-BE49-F238E27FC236}">
                <a16:creationId xmlns:a16="http://schemas.microsoft.com/office/drawing/2014/main" id="{04D09FD0-BE6B-788B-2320-4055E1AFD3FE}"/>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10847465" y="211626"/>
            <a:ext cx="1151493" cy="1151493"/>
          </a:xfrm>
          <a:prstGeom prst="rect">
            <a:avLst/>
          </a:prstGeom>
        </p:spPr>
      </p:pic>
    </p:spTree>
    <p:extLst>
      <p:ext uri="{BB962C8B-B14F-4D97-AF65-F5344CB8AC3E}">
        <p14:creationId xmlns:p14="http://schemas.microsoft.com/office/powerpoint/2010/main" val="1882003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2DEA58E-1F6E-7C84-360F-B24DE597DFE4}"/>
            </a:ext>
          </a:extLst>
        </p:cNvPr>
        <p:cNvGrpSpPr/>
        <p:nvPr/>
      </p:nvGrpSpPr>
      <p:grpSpPr>
        <a:xfrm>
          <a:off x="0" y="0"/>
          <a:ext cx="0" cy="0"/>
          <a:chOff x="0" y="0"/>
          <a:chExt cx="0" cy="0"/>
        </a:xfrm>
      </p:grpSpPr>
      <p:sp>
        <p:nvSpPr>
          <p:cNvPr id="77" name="Rectangle 76">
            <a:extLst>
              <a:ext uri="{FF2B5EF4-FFF2-40B4-BE49-F238E27FC236}">
                <a16:creationId xmlns:a16="http://schemas.microsoft.com/office/drawing/2014/main" id="{C0544DE4-4BC0-537E-451E-BBDEA71F94F1}"/>
              </a:ext>
              <a:ext uri="{C183D7F6-B498-43B3-948B-1728B52AA6E4}">
                <adec:decorative xmlns:adec="http://schemas.microsoft.com/office/drawing/2017/decorative" val="1"/>
              </a:ext>
            </a:extLst>
          </p:cNvPr>
          <p:cNvSpPr/>
          <p:nvPr/>
        </p:nvSpPr>
        <p:spPr>
          <a:xfrm>
            <a:off x="504323" y="1185602"/>
            <a:ext cx="11248188" cy="167363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4" name="Title 1">
            <a:extLst>
              <a:ext uri="{FF2B5EF4-FFF2-40B4-BE49-F238E27FC236}">
                <a16:creationId xmlns:a16="http://schemas.microsoft.com/office/drawing/2014/main" id="{98259A14-D029-8AC7-94F5-E122333EC612}"/>
              </a:ext>
            </a:extLst>
          </p:cNvPr>
          <p:cNvSpPr txBox="1">
            <a:spLocks noGrp="1"/>
          </p:cNvSpPr>
          <p:nvPr>
            <p:ph type="title" idx="4294967295"/>
          </p:nvPr>
        </p:nvSpPr>
        <p:spPr>
          <a:xfrm>
            <a:off x="2160000" y="324000"/>
            <a:ext cx="7895303" cy="7762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GB" sz="3600" b="0" i="0" u="none" strike="noStrike" kern="1200" cap="none" spc="0" normalizeH="0" baseline="0" noProof="0">
                <a:ln>
                  <a:noFill/>
                </a:ln>
                <a:solidFill>
                  <a:srgbClr val="320439"/>
                </a:solidFill>
                <a:effectLst/>
                <a:uLnTx/>
                <a:uFillTx/>
                <a:latin typeface="Calibri"/>
                <a:ea typeface="Calibri"/>
                <a:cs typeface="Calibri"/>
              </a:rPr>
              <a:t>Student inductions</a:t>
            </a:r>
            <a:endParaRPr lang="en-GB" sz="2300" b="0" i="0" u="none" strike="noStrike" kern="1200" cap="none" spc="0" normalizeH="0" baseline="0" noProof="0">
              <a:ln>
                <a:noFill/>
              </a:ln>
              <a:solidFill>
                <a:srgbClr val="320439"/>
              </a:solidFill>
              <a:effectLst/>
              <a:uLnTx/>
              <a:uFillTx/>
              <a:latin typeface="Calibri"/>
              <a:ea typeface="Calibri"/>
              <a:cs typeface="Calibri"/>
            </a:endParaRPr>
          </a:p>
        </p:txBody>
      </p:sp>
      <p:pic>
        <p:nvPicPr>
          <p:cNvPr id="45" name="Content Placeholder 9" descr="A purple and white logo&#10;">
            <a:extLst>
              <a:ext uri="{FF2B5EF4-FFF2-40B4-BE49-F238E27FC236}">
                <a16:creationId xmlns:a16="http://schemas.microsoft.com/office/drawing/2014/main" id="{5BAA31B4-85C2-E510-1D1D-F72CD972C984}"/>
              </a:ext>
            </a:extLst>
          </p:cNvPr>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49" name="Rectangle 1">
            <a:extLst>
              <a:ext uri="{FF2B5EF4-FFF2-40B4-BE49-F238E27FC236}">
                <a16:creationId xmlns:a16="http://schemas.microsoft.com/office/drawing/2014/main" id="{F2A3F7AA-05A6-9535-8918-4213A6D94DDA}"/>
              </a:ext>
              <a:ext uri="{C183D7F6-B498-43B3-948B-1728B52AA6E4}">
                <adec:decorative xmlns:adec="http://schemas.microsoft.com/office/drawing/2017/decorative" val="1"/>
              </a:ext>
            </a:extLst>
          </p:cNvPr>
          <p:cNvSpPr>
            <a:spLocks noChangeArrowheads="1"/>
          </p:cNvSpPr>
          <p:nvPr/>
        </p:nvSpPr>
        <p:spPr bwMode="auto">
          <a:xfrm>
            <a:off x="428" y="-112025"/>
            <a:ext cx="112046" cy="22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449" tIns="27725" rIns="55449" bIns="27725" numCol="1" anchor="ctr" anchorCtr="0" compatLnSpc="1">
            <a:prstTxWarp prst="textNoShape">
              <a:avLst/>
            </a:prstTxWarp>
            <a:spAutoFit/>
          </a:bodyPr>
          <a:lstStyle/>
          <a:p>
            <a:endParaRPr lang="en-GB" sz="1092"/>
          </a:p>
        </p:txBody>
      </p:sp>
      <p:sp>
        <p:nvSpPr>
          <p:cNvPr id="41" name="Rectangle 40">
            <a:extLst>
              <a:ext uri="{FF2B5EF4-FFF2-40B4-BE49-F238E27FC236}">
                <a16:creationId xmlns:a16="http://schemas.microsoft.com/office/drawing/2014/main" id="{0D62B618-3E3D-E3D6-2001-972B55F8BDC9}"/>
              </a:ext>
            </a:extLst>
          </p:cNvPr>
          <p:cNvSpPr/>
          <p:nvPr/>
        </p:nvSpPr>
        <p:spPr>
          <a:xfrm>
            <a:off x="422743" y="1114274"/>
            <a:ext cx="11248188" cy="1623458"/>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What’s the plan?</a:t>
            </a:r>
          </a:p>
          <a:p>
            <a:pPr>
              <a:spcAft>
                <a:spcPts val="364"/>
              </a:spcAft>
            </a:pPr>
            <a:r>
              <a:rPr lang="en-GB" sz="2000">
                <a:solidFill>
                  <a:srgbClr val="320439"/>
                </a:solidFill>
                <a:latin typeface="Calibri"/>
                <a:ea typeface="Calibri"/>
                <a:cs typeface="Calibri"/>
              </a:rPr>
              <a:t>Our current induction materials are being re-written to reflect the move to Canvas. Some of this is like for like, but new content on e.g. the Canvas App is needed. Presentation materials are also being produced.</a:t>
            </a:r>
          </a:p>
        </p:txBody>
      </p:sp>
      <p:sp>
        <p:nvSpPr>
          <p:cNvPr id="8" name="Rectangle 7">
            <a:extLst>
              <a:ext uri="{FF2B5EF4-FFF2-40B4-BE49-F238E27FC236}">
                <a16:creationId xmlns:a16="http://schemas.microsoft.com/office/drawing/2014/main" id="{7FA1E20D-BE69-1E2A-52CC-EA1E0D696904}"/>
              </a:ext>
              <a:ext uri="{C183D7F6-B498-43B3-948B-1728B52AA6E4}">
                <adec:decorative xmlns:adec="http://schemas.microsoft.com/office/drawing/2017/decorative" val="1"/>
              </a:ext>
            </a:extLst>
          </p:cNvPr>
          <p:cNvSpPr/>
          <p:nvPr/>
        </p:nvSpPr>
        <p:spPr>
          <a:xfrm>
            <a:off x="490932" y="3106952"/>
            <a:ext cx="11248188" cy="1495121"/>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9" name="Rectangle 8">
            <a:extLst>
              <a:ext uri="{FF2B5EF4-FFF2-40B4-BE49-F238E27FC236}">
                <a16:creationId xmlns:a16="http://schemas.microsoft.com/office/drawing/2014/main" id="{4CB82294-1071-D32D-3E61-77440A500B36}"/>
              </a:ext>
            </a:extLst>
          </p:cNvPr>
          <p:cNvSpPr/>
          <p:nvPr/>
        </p:nvSpPr>
        <p:spPr>
          <a:xfrm>
            <a:off x="409352" y="3035624"/>
            <a:ext cx="11248188" cy="146850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dirty="0">
                <a:solidFill>
                  <a:srgbClr val="320439"/>
                </a:solidFill>
                <a:latin typeface="Calibri"/>
                <a:ea typeface="Calibri"/>
                <a:cs typeface="Calibri"/>
              </a:rPr>
              <a:t>Where will students access it?</a:t>
            </a:r>
          </a:p>
          <a:p>
            <a:pPr>
              <a:spcAft>
                <a:spcPts val="364"/>
              </a:spcAft>
            </a:pPr>
            <a:r>
              <a:rPr lang="en-GB" sz="2000" dirty="0">
                <a:solidFill>
                  <a:srgbClr val="320439"/>
                </a:solidFill>
                <a:latin typeface="Calibri"/>
                <a:ea typeface="Calibri"/>
                <a:cs typeface="Calibri"/>
              </a:rPr>
              <a:t>The same places they do now. All students can access the inductions on the eLearning website.</a:t>
            </a:r>
          </a:p>
        </p:txBody>
      </p:sp>
      <p:sp>
        <p:nvSpPr>
          <p:cNvPr id="12" name="Rectangle 11">
            <a:extLst>
              <a:ext uri="{FF2B5EF4-FFF2-40B4-BE49-F238E27FC236}">
                <a16:creationId xmlns:a16="http://schemas.microsoft.com/office/drawing/2014/main" id="{D82FD1A5-2A49-89D5-5DE7-77D9E91B8027}"/>
              </a:ext>
              <a:ext uri="{C183D7F6-B498-43B3-948B-1728B52AA6E4}">
                <adec:decorative xmlns:adec="http://schemas.microsoft.com/office/drawing/2017/decorative" val="1"/>
              </a:ext>
            </a:extLst>
          </p:cNvPr>
          <p:cNvSpPr/>
          <p:nvPr/>
        </p:nvSpPr>
        <p:spPr>
          <a:xfrm>
            <a:off x="504323" y="4875041"/>
            <a:ext cx="11248188" cy="1566449"/>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a:p>
        </p:txBody>
      </p:sp>
      <p:sp>
        <p:nvSpPr>
          <p:cNvPr id="13" name="Rectangle 12">
            <a:extLst>
              <a:ext uri="{FF2B5EF4-FFF2-40B4-BE49-F238E27FC236}">
                <a16:creationId xmlns:a16="http://schemas.microsoft.com/office/drawing/2014/main" id="{66221F48-1400-75CA-CF65-000EA83BF75A}"/>
              </a:ext>
            </a:extLst>
          </p:cNvPr>
          <p:cNvSpPr/>
          <p:nvPr/>
        </p:nvSpPr>
        <p:spPr>
          <a:xfrm>
            <a:off x="422743" y="4803712"/>
            <a:ext cx="11248188" cy="1566449"/>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600"/>
              </a:spcAft>
            </a:pPr>
            <a:r>
              <a:rPr lang="en-GB" sz="2800" b="1">
                <a:solidFill>
                  <a:srgbClr val="320439"/>
                </a:solidFill>
                <a:latin typeface="Calibri"/>
                <a:ea typeface="Calibri"/>
                <a:cs typeface="Calibri"/>
              </a:rPr>
              <a:t>What about returning students?</a:t>
            </a:r>
          </a:p>
          <a:p>
            <a:pPr>
              <a:spcAft>
                <a:spcPts val="364"/>
              </a:spcAft>
            </a:pPr>
            <a:r>
              <a:rPr lang="en-GB" sz="2000">
                <a:solidFill>
                  <a:srgbClr val="320439"/>
                </a:solidFill>
                <a:latin typeface="Calibri"/>
                <a:ea typeface="Calibri"/>
                <a:cs typeface="Calibri"/>
              </a:rPr>
              <a:t>We are producing a re-orientation guide for returning students to explain the main differences between Blackboard and Canvas, which will be available in the same place as the new students’ induction.</a:t>
            </a:r>
          </a:p>
        </p:txBody>
      </p:sp>
    </p:spTree>
    <p:extLst>
      <p:ext uri="{BB962C8B-B14F-4D97-AF65-F5344CB8AC3E}">
        <p14:creationId xmlns:p14="http://schemas.microsoft.com/office/powerpoint/2010/main" val="376063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A purple and white logo&#10;">
            <a:extLst>
              <a:ext uri="{FF2B5EF4-FFF2-40B4-BE49-F238E27FC236}">
                <a16:creationId xmlns:a16="http://schemas.microsoft.com/office/drawing/2014/main" id="{F8E25E58-1692-8702-6999-74772B67080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9" name="Content Placeholder 8">
            <a:extLst>
              <a:ext uri="{FF2B5EF4-FFF2-40B4-BE49-F238E27FC236}">
                <a16:creationId xmlns:a16="http://schemas.microsoft.com/office/drawing/2014/main" id="{8F293D1E-8A93-D87F-9A27-7DC9F6561EC9}"/>
              </a:ext>
            </a:extLst>
          </p:cNvPr>
          <p:cNvSpPr>
            <a:spLocks noGrp="1"/>
          </p:cNvSpPr>
          <p:nvPr>
            <p:ph idx="1"/>
          </p:nvPr>
        </p:nvSpPr>
        <p:spPr>
          <a:xfrm>
            <a:off x="838200" y="1243542"/>
            <a:ext cx="10515600" cy="5614458"/>
          </a:xfrm>
        </p:spPr>
        <p:txBody>
          <a:bodyPr vert="horz" lIns="91440" tIns="45720" rIns="91440" bIns="45720" rtlCol="0" anchor="t">
            <a:noAutofit/>
          </a:bodyPr>
          <a:lstStyle/>
          <a:p>
            <a:pPr>
              <a:buNone/>
            </a:pPr>
            <a:r>
              <a:rPr lang="en-GB" sz="2000" b="1" dirty="0">
                <a:cs typeface="Arial"/>
              </a:rPr>
              <a:t>Why Student Inclusion is Important in the CLE Transition</a:t>
            </a:r>
            <a:endParaRPr lang="en-GB" sz="2000" dirty="0">
              <a:cs typeface="Arial"/>
            </a:endParaRPr>
          </a:p>
          <a:p>
            <a:pPr marL="0" indent="0">
              <a:buNone/>
            </a:pPr>
            <a:endParaRPr lang="en-GB" sz="2000" b="1" dirty="0">
              <a:cs typeface="Arial"/>
            </a:endParaRPr>
          </a:p>
          <a:p>
            <a:r>
              <a:rPr lang="en-GB" sz="2000" dirty="0">
                <a:cs typeface="Arial"/>
              </a:rPr>
              <a:t>Staff are doing their best, but sometimes:</a:t>
            </a:r>
            <a:endParaRPr lang="en-US" sz="2000" dirty="0">
              <a:cs typeface="Arial"/>
            </a:endParaRPr>
          </a:p>
          <a:p>
            <a:pPr marL="628650" lvl="1" indent="-171450">
              <a:buFont typeface="Arial,Sans-Serif" panose="020B0604020202020204" pitchFamily="34" charset="0"/>
            </a:pPr>
            <a:r>
              <a:rPr lang="en-GB" sz="2000" dirty="0">
                <a:cs typeface="Arial"/>
              </a:rPr>
              <a:t>The </a:t>
            </a:r>
            <a:r>
              <a:rPr lang="en-GB" sz="2000" b="1" dirty="0">
                <a:cs typeface="Arial"/>
              </a:rPr>
              <a:t>message doesn’t reach students effectively</a:t>
            </a:r>
            <a:endParaRPr lang="en-GB" sz="2000" dirty="0">
              <a:cs typeface="Arial"/>
            </a:endParaRPr>
          </a:p>
          <a:p>
            <a:pPr marL="628650" lvl="1" indent="-171450">
              <a:buFont typeface="Arial,Sans-Serif" panose="020B0604020202020204" pitchFamily="34" charset="0"/>
            </a:pPr>
            <a:r>
              <a:rPr lang="en-GB" sz="2000" dirty="0">
                <a:cs typeface="Arial"/>
              </a:rPr>
              <a:t>Communication doesn’t fully consider unique student situations (e.g., </a:t>
            </a:r>
            <a:r>
              <a:rPr lang="en-GB" sz="2000" b="1" dirty="0">
                <a:cs typeface="Arial"/>
              </a:rPr>
              <a:t>placement year</a:t>
            </a:r>
            <a:r>
              <a:rPr lang="en-GB" sz="2000" dirty="0">
                <a:cs typeface="Arial"/>
              </a:rPr>
              <a:t>, </a:t>
            </a:r>
            <a:r>
              <a:rPr lang="en-GB" sz="2000" b="1" dirty="0">
                <a:cs typeface="Arial"/>
              </a:rPr>
              <a:t>study abroad</a:t>
            </a:r>
            <a:r>
              <a:rPr lang="en-GB" sz="2000" dirty="0">
                <a:cs typeface="Arial"/>
              </a:rPr>
              <a:t>)</a:t>
            </a:r>
            <a:endParaRPr lang="en-US" sz="2000" dirty="0">
              <a:cs typeface="Arial"/>
            </a:endParaRPr>
          </a:p>
          <a:p>
            <a:pPr marL="628650" lvl="1" indent="-171450">
              <a:buFont typeface="Arial,Sans-Serif" panose="020B0604020202020204" pitchFamily="34" charset="0"/>
            </a:pPr>
            <a:endParaRPr lang="en-US" sz="2000" dirty="0">
              <a:cs typeface="Arial"/>
            </a:endParaRPr>
          </a:p>
          <a:p>
            <a:pPr marL="171450" indent="-171450">
              <a:buFont typeface="Arial,Sans-Serif" panose="020B0604020202020204" pitchFamily="34" charset="0"/>
            </a:pPr>
            <a:r>
              <a:rPr lang="en-GB" sz="2000" dirty="0">
                <a:cs typeface="Arial"/>
              </a:rPr>
              <a:t>Students bring </a:t>
            </a:r>
            <a:r>
              <a:rPr lang="en-GB" sz="2000" b="1" dirty="0">
                <a:cs typeface="Arial"/>
              </a:rPr>
              <a:t>firsthand experience</a:t>
            </a:r>
            <a:r>
              <a:rPr lang="en-GB" sz="2000" dirty="0">
                <a:cs typeface="Arial"/>
              </a:rPr>
              <a:t> and can:</a:t>
            </a:r>
            <a:endParaRPr lang="en-US" sz="2000" dirty="0">
              <a:cs typeface="Arial"/>
            </a:endParaRPr>
          </a:p>
          <a:p>
            <a:pPr marL="628650" lvl="1" indent="-171450">
              <a:buFont typeface="Arial,Sans-Serif" panose="020B0604020202020204" pitchFamily="34" charset="0"/>
            </a:pPr>
            <a:r>
              <a:rPr lang="en-GB" sz="2000" dirty="0">
                <a:cs typeface="Arial"/>
              </a:rPr>
              <a:t>Identify </a:t>
            </a:r>
            <a:r>
              <a:rPr lang="en-GB" sz="2000" b="1" dirty="0">
                <a:cs typeface="Arial"/>
              </a:rPr>
              <a:t>gaps in communication</a:t>
            </a:r>
            <a:endParaRPr lang="en-GB" sz="2000" dirty="0">
              <a:cs typeface="Arial"/>
            </a:endParaRPr>
          </a:p>
          <a:p>
            <a:pPr marL="628650" lvl="1" indent="-171450">
              <a:buFont typeface="Arial,Sans-Serif" panose="020B0604020202020204" pitchFamily="34" charset="0"/>
            </a:pPr>
            <a:r>
              <a:rPr lang="en-GB" sz="2000" b="1" dirty="0">
                <a:cs typeface="Arial"/>
              </a:rPr>
              <a:t>Ask peers</a:t>
            </a:r>
            <a:r>
              <a:rPr lang="en-GB" sz="2000" dirty="0">
                <a:cs typeface="Arial"/>
              </a:rPr>
              <a:t> if they’ve received and understood the messaging</a:t>
            </a:r>
            <a:endParaRPr lang="en-US" sz="2000" dirty="0">
              <a:cs typeface="Arial"/>
            </a:endParaRPr>
          </a:p>
          <a:p>
            <a:pPr marL="628650" lvl="1" indent="-171450">
              <a:buFont typeface="Arial,Sans-Serif" panose="020B0604020202020204" pitchFamily="34" charset="0"/>
            </a:pPr>
            <a:r>
              <a:rPr lang="en-GB" sz="2000" dirty="0">
                <a:cs typeface="Arial"/>
              </a:rPr>
              <a:t>Share if students are </a:t>
            </a:r>
            <a:r>
              <a:rPr lang="en-GB" sz="2000" b="1" dirty="0">
                <a:cs typeface="Arial"/>
              </a:rPr>
              <a:t>finding the transition useful or confusing</a:t>
            </a:r>
            <a:endParaRPr lang="en-GB" sz="2000" dirty="0">
              <a:cs typeface="Arial"/>
            </a:endParaRPr>
          </a:p>
          <a:p>
            <a:pPr marL="685800"/>
            <a:r>
              <a:rPr lang="en-GB" sz="2000" dirty="0">
                <a:cs typeface="Arial"/>
              </a:rPr>
              <a:t>Ensures the transition is more </a:t>
            </a:r>
            <a:r>
              <a:rPr lang="en-GB" sz="2000" b="1" dirty="0">
                <a:cs typeface="Arial"/>
              </a:rPr>
              <a:t>student-informed, inclusive, and impactful</a:t>
            </a:r>
            <a:endParaRPr lang="en-GB" sz="2000" dirty="0"/>
          </a:p>
        </p:txBody>
      </p:sp>
      <p:sp>
        <p:nvSpPr>
          <p:cNvPr id="6" name="Title 1">
            <a:extLst>
              <a:ext uri="{FF2B5EF4-FFF2-40B4-BE49-F238E27FC236}">
                <a16:creationId xmlns:a16="http://schemas.microsoft.com/office/drawing/2014/main" id="{98885232-854D-DF17-738C-6012C63042F1}"/>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11" name="Content Placeholder 4" descr="A logo for flexible learning">
            <a:extLst>
              <a:ext uri="{FF2B5EF4-FFF2-40B4-BE49-F238E27FC236}">
                <a16:creationId xmlns:a16="http://schemas.microsoft.com/office/drawing/2014/main" id="{07EFEF69-4B1C-5849-D545-3FDFA4D1156D}"/>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9768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FEE67E-ED2B-B8F9-6ED8-1B4E24BC91FD}"/>
              </a:ext>
            </a:extLst>
          </p:cNvPr>
          <p:cNvSpPr>
            <a:spLocks noGrp="1"/>
          </p:cNvSpPr>
          <p:nvPr>
            <p:ph idx="1"/>
          </p:nvPr>
        </p:nvSpPr>
        <p:spPr>
          <a:xfrm>
            <a:off x="420565" y="1259009"/>
            <a:ext cx="11383433" cy="5554379"/>
          </a:xfrm>
        </p:spPr>
        <p:txBody>
          <a:bodyPr vert="horz" lIns="91440" tIns="45720" rIns="91440" bIns="45720" rtlCol="0" anchor="t">
            <a:noAutofit/>
          </a:bodyPr>
          <a:lstStyle/>
          <a:p>
            <a:pPr>
              <a:buNone/>
            </a:pPr>
            <a:r>
              <a:rPr lang="en-GB" sz="1800" b="1" dirty="0">
                <a:ea typeface="Calibri"/>
                <a:cs typeface="Arial"/>
              </a:rPr>
              <a:t>Immediate benefits in Canvas</a:t>
            </a:r>
            <a:endParaRPr lang="en-GB" sz="1800" dirty="0">
              <a:ea typeface="Calibri"/>
              <a:cs typeface="Arial"/>
            </a:endParaRPr>
          </a:p>
          <a:p>
            <a:pPr>
              <a:buFont typeface="Arial,Sans-Serif" panose="020B0604020202020204" pitchFamily="34" charset="0"/>
            </a:pPr>
            <a:r>
              <a:rPr lang="en-GB" sz="1800" dirty="0">
                <a:ea typeface="Calibri"/>
                <a:cs typeface="Arial"/>
              </a:rPr>
              <a:t>Better Accessibility</a:t>
            </a:r>
            <a:endParaRPr lang="en-US" sz="1800" dirty="0">
              <a:ea typeface="Calibri"/>
              <a:cs typeface="Calibri"/>
            </a:endParaRPr>
          </a:p>
          <a:p>
            <a:pPr lvl="1">
              <a:buFont typeface="Arial,Sans-Serif" panose="020B0604020202020204" pitchFamily="34" charset="0"/>
            </a:pPr>
            <a:r>
              <a:rPr lang="en-GB" sz="1800" dirty="0">
                <a:ea typeface="Calibri"/>
                <a:cs typeface="Arial"/>
              </a:rPr>
              <a:t>Canvas facilitates features such as the Immersive Reader and screen readers, ensuring learning becomes more inclusive to students with extra needs.</a:t>
            </a:r>
          </a:p>
          <a:p>
            <a:pPr>
              <a:buFont typeface="Arial,Sans-Serif" panose="020B0604020202020204" pitchFamily="34" charset="0"/>
            </a:pPr>
            <a:r>
              <a:rPr lang="en-GB" sz="1800" dirty="0">
                <a:ea typeface="Calibri"/>
                <a:cs typeface="Arial"/>
              </a:rPr>
              <a:t>Mobile-Friendly Interface</a:t>
            </a:r>
          </a:p>
          <a:p>
            <a:pPr lvl="1">
              <a:buFont typeface="Arial,Sans-Serif" panose="020B0604020202020204" pitchFamily="34" charset="0"/>
            </a:pPr>
            <a:r>
              <a:rPr lang="en-GB" sz="1800" dirty="0">
                <a:ea typeface="Calibri"/>
                <a:cs typeface="Arial"/>
              </a:rPr>
              <a:t>The Canvas mobile app is user-friendly and enables students to view content, submit assignments, and get notifications on their mobile devices.</a:t>
            </a:r>
          </a:p>
          <a:p>
            <a:pPr>
              <a:buFont typeface="Arial,Sans-Serif" panose="020B0604020202020204" pitchFamily="34" charset="0"/>
            </a:pPr>
            <a:r>
              <a:rPr lang="en-GB" sz="1800" dirty="0">
                <a:ea typeface="Calibri"/>
                <a:cs typeface="Arial"/>
              </a:rPr>
              <a:t>Centralised Information Hub</a:t>
            </a:r>
          </a:p>
          <a:p>
            <a:pPr lvl="1">
              <a:buFont typeface="Arial,Sans-Serif" panose="020B0604020202020204" pitchFamily="34" charset="0"/>
            </a:pPr>
            <a:r>
              <a:rPr lang="en-GB" sz="1800" dirty="0">
                <a:ea typeface="Calibri"/>
                <a:cs typeface="Arial"/>
              </a:rPr>
              <a:t>Canvas consolidates announcements, course content, timetables, and tests into a single location, simplifying confusion and improving navigation.</a:t>
            </a:r>
          </a:p>
          <a:p>
            <a:pPr>
              <a:buFont typeface="Arial,Sans-Serif" panose="020B0604020202020204" pitchFamily="34" charset="0"/>
            </a:pPr>
            <a:r>
              <a:rPr lang="en-GB" sz="1800" dirty="0">
                <a:ea typeface="Calibri"/>
                <a:cs typeface="Arial"/>
              </a:rPr>
              <a:t>Consistent Course Layouts</a:t>
            </a:r>
          </a:p>
          <a:p>
            <a:pPr lvl="1">
              <a:buFont typeface="Arial,Sans-Serif" panose="020B0604020202020204" pitchFamily="34" charset="0"/>
            </a:pPr>
            <a:r>
              <a:rPr lang="en-GB" sz="1800" dirty="0">
                <a:ea typeface="Calibri"/>
                <a:cs typeface="Arial"/>
              </a:rPr>
              <a:t>The template-based design promotes consistency between modules so that students can more easily locate information and adapt quickly to varying courses.</a:t>
            </a:r>
          </a:p>
          <a:p>
            <a:pPr>
              <a:buFont typeface="Arial,Sans-Serif" panose="020B0604020202020204" pitchFamily="34" charset="0"/>
            </a:pPr>
            <a:r>
              <a:rPr lang="en-GB" sz="1800" dirty="0">
                <a:ea typeface="Calibri"/>
                <a:cs typeface="Arial"/>
              </a:rPr>
              <a:t>Improved Communication Tools</a:t>
            </a:r>
          </a:p>
          <a:p>
            <a:pPr lvl="1">
              <a:buFont typeface="Arial,Sans-Serif" panose="020B0604020202020204" pitchFamily="34" charset="0"/>
            </a:pPr>
            <a:r>
              <a:rPr lang="en-GB" sz="1800" dirty="0">
                <a:ea typeface="Calibri"/>
                <a:cs typeface="Arial"/>
              </a:rPr>
              <a:t>Announcements, direct messaging, and calendar syncing features ensure students stay informed with fewer missed notifications.</a:t>
            </a:r>
            <a:endParaRPr lang="en-GB" sz="1800" dirty="0">
              <a:ea typeface="Calibri"/>
              <a:cs typeface="Calibri"/>
            </a:endParaRPr>
          </a:p>
        </p:txBody>
      </p:sp>
      <p:pic>
        <p:nvPicPr>
          <p:cNvPr id="5" name="Content Placeholder 9" descr="A purple and white logo&#10;">
            <a:extLst>
              <a:ext uri="{FF2B5EF4-FFF2-40B4-BE49-F238E27FC236}">
                <a16:creationId xmlns:a16="http://schemas.microsoft.com/office/drawing/2014/main" id="{A75AAEE4-16C3-B229-A7D4-283F73A5CE8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7" name="Title 1">
            <a:extLst>
              <a:ext uri="{FF2B5EF4-FFF2-40B4-BE49-F238E27FC236}">
                <a16:creationId xmlns:a16="http://schemas.microsoft.com/office/drawing/2014/main" id="{49BE319F-365E-CDB4-9DB0-517978D36CF1}"/>
              </a:ext>
            </a:extLst>
          </p:cNvPr>
          <p:cNvSpPr txBox="1">
            <a:spLocks/>
          </p:cNvSpPr>
          <p:nvPr/>
        </p:nvSpPr>
        <p:spPr>
          <a:xfrm>
            <a:off x="2160000" y="324000"/>
            <a:ext cx="7895303" cy="5748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a:solidFill>
                  <a:srgbClr val="320439"/>
                </a:solidFill>
                <a:latin typeface="Calibri"/>
                <a:ea typeface="Calibri"/>
                <a:cs typeface="Calibri"/>
              </a:rPr>
              <a:t>Student Partner Activities</a:t>
            </a:r>
            <a:endParaRPr lang="en-US"/>
          </a:p>
        </p:txBody>
      </p:sp>
      <p:pic>
        <p:nvPicPr>
          <p:cNvPr id="9" name="Content Placeholder 4" descr="A logo for flexible learning">
            <a:extLst>
              <a:ext uri="{FF2B5EF4-FFF2-40B4-BE49-F238E27FC236}">
                <a16:creationId xmlns:a16="http://schemas.microsoft.com/office/drawing/2014/main" id="{20E35FB6-BD64-5253-17E3-51C989397B5A}"/>
              </a:ext>
            </a:extLst>
          </p:cNvPr>
          <p:cNvPicPr/>
          <p:nvPr/>
        </p:nvPicPr>
        <p:blipFill>
          <a:blip r:embed="rId3">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6202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8C784-970C-02F6-1AD0-0067A3091F6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B346AA6-F2A1-7DA9-CA26-7E5099D79307}"/>
              </a:ext>
              <a:ext uri="{C183D7F6-B498-43B3-948B-1728B52AA6E4}">
                <adec:decorative xmlns:adec="http://schemas.microsoft.com/office/drawing/2017/decorative" val="1"/>
              </a:ext>
            </a:extLst>
          </p:cNvPr>
          <p:cNvSpPr/>
          <p:nvPr/>
        </p:nvSpPr>
        <p:spPr>
          <a:xfrm>
            <a:off x="435435" y="501430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5" name="Rectangle 24">
            <a:extLst>
              <a:ext uri="{FF2B5EF4-FFF2-40B4-BE49-F238E27FC236}">
                <a16:creationId xmlns:a16="http://schemas.microsoft.com/office/drawing/2014/main" id="{E0EBD39E-33AA-5B0A-AD50-B00590E9EA8A}"/>
              </a:ext>
              <a:ext uri="{C183D7F6-B498-43B3-948B-1728B52AA6E4}">
                <adec:decorative xmlns:adec="http://schemas.microsoft.com/office/drawing/2017/decorative" val="1"/>
              </a:ext>
            </a:extLst>
          </p:cNvPr>
          <p:cNvSpPr/>
          <p:nvPr/>
        </p:nvSpPr>
        <p:spPr>
          <a:xfrm>
            <a:off x="435435" y="151551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6" name="Rectangle 25">
            <a:extLst>
              <a:ext uri="{FF2B5EF4-FFF2-40B4-BE49-F238E27FC236}">
                <a16:creationId xmlns:a16="http://schemas.microsoft.com/office/drawing/2014/main" id="{68E5CF0D-C2FA-4AE9-6A7C-6E9E19A01EDE}"/>
              </a:ext>
              <a:ext uri="{C183D7F6-B498-43B3-948B-1728B52AA6E4}">
                <adec:decorative xmlns:adec="http://schemas.microsoft.com/office/drawing/2017/decorative" val="1"/>
              </a:ext>
            </a:extLst>
          </p:cNvPr>
          <p:cNvSpPr/>
          <p:nvPr/>
        </p:nvSpPr>
        <p:spPr>
          <a:xfrm>
            <a:off x="435435" y="242763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7" name="Rectangle 26">
            <a:extLst>
              <a:ext uri="{FF2B5EF4-FFF2-40B4-BE49-F238E27FC236}">
                <a16:creationId xmlns:a16="http://schemas.microsoft.com/office/drawing/2014/main" id="{B8C38D7A-A642-5FDF-8004-B280D95526A3}"/>
              </a:ext>
              <a:ext uri="{C183D7F6-B498-43B3-948B-1728B52AA6E4}">
                <adec:decorative xmlns:adec="http://schemas.microsoft.com/office/drawing/2017/decorative" val="1"/>
              </a:ext>
            </a:extLst>
          </p:cNvPr>
          <p:cNvSpPr/>
          <p:nvPr/>
        </p:nvSpPr>
        <p:spPr>
          <a:xfrm>
            <a:off x="435435" y="3369059"/>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8" name="Rectangle 27">
            <a:extLst>
              <a:ext uri="{FF2B5EF4-FFF2-40B4-BE49-F238E27FC236}">
                <a16:creationId xmlns:a16="http://schemas.microsoft.com/office/drawing/2014/main" id="{36D7F4C9-4F7E-63E2-EA38-6C0AD092F0EA}"/>
              </a:ext>
              <a:ext uri="{C183D7F6-B498-43B3-948B-1728B52AA6E4}">
                <adec:decorative xmlns:adec="http://schemas.microsoft.com/office/drawing/2017/decorative" val="1"/>
              </a:ext>
            </a:extLst>
          </p:cNvPr>
          <p:cNvSpPr/>
          <p:nvPr/>
        </p:nvSpPr>
        <p:spPr>
          <a:xfrm>
            <a:off x="435435" y="5926333"/>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3" name="Rectangle 2">
            <a:extLst>
              <a:ext uri="{FF2B5EF4-FFF2-40B4-BE49-F238E27FC236}">
                <a16:creationId xmlns:a16="http://schemas.microsoft.com/office/drawing/2014/main" id="{22423F1A-6C38-FC87-FD31-6055A005561B}"/>
              </a:ext>
            </a:extLst>
          </p:cNvPr>
          <p:cNvSpPr/>
          <p:nvPr/>
        </p:nvSpPr>
        <p:spPr>
          <a:xfrm>
            <a:off x="283035" y="1363119"/>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Purpose of today’s meeting</a:t>
            </a:r>
          </a:p>
        </p:txBody>
      </p:sp>
      <p:sp>
        <p:nvSpPr>
          <p:cNvPr id="7" name="Rectangle 6">
            <a:extLst>
              <a:ext uri="{FF2B5EF4-FFF2-40B4-BE49-F238E27FC236}">
                <a16:creationId xmlns:a16="http://schemas.microsoft.com/office/drawing/2014/main" id="{39EF151E-24E6-FEB1-AE5C-DC5A6CD33D01}"/>
              </a:ext>
            </a:extLst>
          </p:cNvPr>
          <p:cNvSpPr/>
          <p:nvPr/>
        </p:nvSpPr>
        <p:spPr>
          <a:xfrm>
            <a:off x="283035" y="227523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What’s coming up?</a:t>
            </a:r>
          </a:p>
        </p:txBody>
      </p:sp>
      <p:sp>
        <p:nvSpPr>
          <p:cNvPr id="9" name="Rectangle 8">
            <a:extLst>
              <a:ext uri="{FF2B5EF4-FFF2-40B4-BE49-F238E27FC236}">
                <a16:creationId xmlns:a16="http://schemas.microsoft.com/office/drawing/2014/main" id="{7988D0B2-D57F-5C09-0178-DB5EE4E41DF1}"/>
              </a:ext>
            </a:extLst>
          </p:cNvPr>
          <p:cNvSpPr/>
          <p:nvPr/>
        </p:nvSpPr>
        <p:spPr>
          <a:xfrm>
            <a:off x="283035" y="3216659"/>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 do I need to do?</a:t>
            </a:r>
          </a:p>
        </p:txBody>
      </p:sp>
      <p:sp>
        <p:nvSpPr>
          <p:cNvPr id="10" name="Rectangle 9">
            <a:extLst>
              <a:ext uri="{FF2B5EF4-FFF2-40B4-BE49-F238E27FC236}">
                <a16:creationId xmlns:a16="http://schemas.microsoft.com/office/drawing/2014/main" id="{F2234DE8-45B8-433C-EB79-FC0DDF9BBB63}"/>
              </a:ext>
            </a:extLst>
          </p:cNvPr>
          <p:cNvSpPr/>
          <p:nvPr/>
        </p:nvSpPr>
        <p:spPr>
          <a:xfrm>
            <a:off x="283035" y="5773933"/>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What will happen to my Blackboard courses?</a:t>
            </a:r>
          </a:p>
        </p:txBody>
      </p:sp>
      <p:sp>
        <p:nvSpPr>
          <p:cNvPr id="2" name="Title 1">
            <a:extLst>
              <a:ext uri="{FF2B5EF4-FFF2-40B4-BE49-F238E27FC236}">
                <a16:creationId xmlns:a16="http://schemas.microsoft.com/office/drawing/2014/main" id="{DD9138BF-11A5-6BD8-322A-B4F04BACF7C8}"/>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Agenda (1 of 2)</a:t>
            </a:r>
          </a:p>
        </p:txBody>
      </p:sp>
      <p:pic>
        <p:nvPicPr>
          <p:cNvPr id="13" name="Content Placeholder 9" descr="A purple and white logo&#10;">
            <a:extLst>
              <a:ext uri="{FF2B5EF4-FFF2-40B4-BE49-F238E27FC236}">
                <a16:creationId xmlns:a16="http://schemas.microsoft.com/office/drawing/2014/main" id="{6F9B2C45-22C0-7D88-B032-5715873D07E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6" name="TextBox 15">
            <a:extLst>
              <a:ext uri="{FF2B5EF4-FFF2-40B4-BE49-F238E27FC236}">
                <a16:creationId xmlns:a16="http://schemas.microsoft.com/office/drawing/2014/main" id="{AF94B8C4-C2AE-7359-A8A4-9B550531EBEB}"/>
              </a:ext>
            </a:extLst>
          </p:cNvPr>
          <p:cNvSpPr txBox="1"/>
          <p:nvPr/>
        </p:nvSpPr>
        <p:spPr>
          <a:xfrm>
            <a:off x="4661679" y="5545271"/>
            <a:ext cx="7214624" cy="968278"/>
          </a:xfrm>
          <a:prstGeom prst="rect">
            <a:avLst/>
          </a:prstGeom>
          <a:noFill/>
        </p:spPr>
        <p:txBody>
          <a:bodyPr wrap="square" lIns="91440" tIns="45720" rIns="91440" bIns="45720" anchor="t">
            <a:spAutoFit/>
          </a:bodyPr>
          <a:lstStyle/>
          <a:p>
            <a:pPr lvl="1">
              <a:lnSpc>
                <a:spcPct val="107000"/>
              </a:lnSpc>
              <a:spcAft>
                <a:spcPts val="200"/>
              </a:spcAft>
              <a:defRPr/>
            </a:pPr>
            <a:r>
              <a:rPr lang="en-GB">
                <a:latin typeface="Calibri"/>
                <a:ea typeface="Calibri"/>
                <a:cs typeface="Calibri"/>
              </a:rPr>
              <a:t>Migration of Blackboard Courses –  Migrated and legacy courses, scaffold archive</a:t>
            </a:r>
            <a:br>
              <a:rPr lang="en-GB">
                <a:latin typeface="Calibri"/>
                <a:ea typeface="Calibri"/>
                <a:cs typeface="Calibri"/>
              </a:rPr>
            </a:br>
            <a:r>
              <a:rPr lang="en-GB">
                <a:latin typeface="Calibri"/>
                <a:ea typeface="Calibri"/>
                <a:cs typeface="Calibri"/>
              </a:rPr>
              <a:t>Student communications</a:t>
            </a:r>
            <a:endParaRPr kumimoji="0" lang="en-GB" b="0" i="0" u="none" strike="noStrike" kern="1200" cap="none" spc="0" normalizeH="0" baseline="0" noProof="0">
              <a:ln>
                <a:noFill/>
              </a:ln>
              <a:solidFill>
                <a:prstClr val="black"/>
              </a:solidFill>
              <a:effectLst/>
              <a:uLnTx/>
              <a:uFillTx/>
              <a:latin typeface="Calibri"/>
              <a:ea typeface="Calibri"/>
              <a:cs typeface="Calibri"/>
            </a:endParaRPr>
          </a:p>
        </p:txBody>
      </p:sp>
      <p:sp>
        <p:nvSpPr>
          <p:cNvPr id="20" name="TextBox 19">
            <a:extLst>
              <a:ext uri="{FF2B5EF4-FFF2-40B4-BE49-F238E27FC236}">
                <a16:creationId xmlns:a16="http://schemas.microsoft.com/office/drawing/2014/main" id="{45945466-DE44-3B24-7447-DAFD45B307AE}"/>
              </a:ext>
            </a:extLst>
          </p:cNvPr>
          <p:cNvSpPr txBox="1"/>
          <p:nvPr/>
        </p:nvSpPr>
        <p:spPr>
          <a:xfrm>
            <a:off x="4698294" y="2354004"/>
            <a:ext cx="6093228" cy="388696"/>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Key milestones before launch</a:t>
            </a:r>
          </a:p>
        </p:txBody>
      </p:sp>
      <p:sp>
        <p:nvSpPr>
          <p:cNvPr id="22" name="TextBox 21">
            <a:extLst>
              <a:ext uri="{FF2B5EF4-FFF2-40B4-BE49-F238E27FC236}">
                <a16:creationId xmlns:a16="http://schemas.microsoft.com/office/drawing/2014/main" id="{B7321D74-9609-0ED9-1C42-591E4B224163}"/>
              </a:ext>
            </a:extLst>
          </p:cNvPr>
          <p:cNvSpPr txBox="1"/>
          <p:nvPr/>
        </p:nvSpPr>
        <p:spPr>
          <a:xfrm>
            <a:off x="4661679" y="3196560"/>
            <a:ext cx="5932093" cy="697563"/>
          </a:xfrm>
          <a:prstGeom prst="rect">
            <a:avLst/>
          </a:prstGeom>
          <a:noFill/>
        </p:spPr>
        <p:txBody>
          <a:bodyPr wrap="square" lIns="91440" tIns="45720" rIns="91440" bIns="45720" anchor="t">
            <a:spAutoFit/>
          </a:bodyPr>
          <a:lstStyle/>
          <a:p>
            <a:pPr lvl="1">
              <a:lnSpc>
                <a:spcPct val="107000"/>
              </a:lnSpc>
              <a:spcAft>
                <a:spcPts val="200"/>
              </a:spcAft>
            </a:pPr>
            <a:r>
              <a:rPr lang="en-GB" sz="1800">
                <a:latin typeface="Calibri"/>
                <a:ea typeface="Calibri"/>
                <a:cs typeface="Calibri"/>
              </a:rPr>
              <a:t>Helping you prepare ahead of September </a:t>
            </a:r>
          </a:p>
          <a:p>
            <a:pPr lvl="1">
              <a:lnSpc>
                <a:spcPct val="107000"/>
              </a:lnSpc>
              <a:spcAft>
                <a:spcPts val="200"/>
              </a:spcAft>
            </a:pPr>
            <a:endParaRPr lang="en-GB" sz="1800">
              <a:latin typeface="Calibri"/>
              <a:ea typeface="Calibri"/>
              <a:cs typeface="Calibri"/>
            </a:endParaRPr>
          </a:p>
        </p:txBody>
      </p:sp>
      <p:sp>
        <p:nvSpPr>
          <p:cNvPr id="24" name="TextBox 23">
            <a:extLst>
              <a:ext uri="{FF2B5EF4-FFF2-40B4-BE49-F238E27FC236}">
                <a16:creationId xmlns:a16="http://schemas.microsoft.com/office/drawing/2014/main" id="{FF6024B8-E5AC-3415-6F0C-8CC4328FF199}"/>
              </a:ext>
            </a:extLst>
          </p:cNvPr>
          <p:cNvSpPr txBox="1"/>
          <p:nvPr/>
        </p:nvSpPr>
        <p:spPr>
          <a:xfrm>
            <a:off x="4698298" y="1464059"/>
            <a:ext cx="5858863" cy="375552"/>
          </a:xfrm>
          <a:prstGeom prst="rect">
            <a:avLst/>
          </a:prstGeom>
          <a:noFill/>
        </p:spPr>
        <p:txBody>
          <a:bodyPr wrap="square" lIns="91440" tIns="45720" rIns="91440" bIns="45720" anchor="t">
            <a:spAutoFit/>
          </a:bodyPr>
          <a:lstStyle/>
          <a:p>
            <a:pPr lvl="1">
              <a:lnSpc>
                <a:spcPct val="107000"/>
              </a:lnSpc>
              <a:spcAft>
                <a:spcPts val="200"/>
              </a:spcAft>
            </a:pPr>
            <a:r>
              <a:rPr lang="en-GB">
                <a:latin typeface="Calibri"/>
                <a:ea typeface="Calibri"/>
                <a:cs typeface="Calibri"/>
              </a:rPr>
              <a:t>There is a little over 2 months until Canvas Go-Live</a:t>
            </a:r>
            <a:endParaRPr lang="en-GB" sz="1800">
              <a:latin typeface="Calibri"/>
              <a:ea typeface="Calibri"/>
              <a:cs typeface="Calibri"/>
            </a:endParaRPr>
          </a:p>
        </p:txBody>
      </p:sp>
      <p:sp>
        <p:nvSpPr>
          <p:cNvPr id="4" name="Rectangle 3">
            <a:extLst>
              <a:ext uri="{FF2B5EF4-FFF2-40B4-BE49-F238E27FC236}">
                <a16:creationId xmlns:a16="http://schemas.microsoft.com/office/drawing/2014/main" id="{0B6F56B5-BB53-8079-A70F-D302CB88C22A}"/>
              </a:ext>
            </a:extLst>
          </p:cNvPr>
          <p:cNvSpPr/>
          <p:nvPr/>
        </p:nvSpPr>
        <p:spPr>
          <a:xfrm>
            <a:off x="283035" y="4866002"/>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A tour of Canvas</a:t>
            </a:r>
          </a:p>
        </p:txBody>
      </p:sp>
      <p:sp>
        <p:nvSpPr>
          <p:cNvPr id="15" name="TextBox 14">
            <a:extLst>
              <a:ext uri="{FF2B5EF4-FFF2-40B4-BE49-F238E27FC236}">
                <a16:creationId xmlns:a16="http://schemas.microsoft.com/office/drawing/2014/main" id="{A9E4D14A-8A46-F78A-F6EA-942A384B0874}"/>
              </a:ext>
            </a:extLst>
          </p:cNvPr>
          <p:cNvSpPr txBox="1"/>
          <p:nvPr/>
        </p:nvSpPr>
        <p:spPr>
          <a:xfrm>
            <a:off x="4657152" y="4870844"/>
            <a:ext cx="5932093" cy="375552"/>
          </a:xfrm>
          <a:prstGeom prst="rect">
            <a:avLst/>
          </a:prstGeom>
          <a:noFill/>
        </p:spPr>
        <p:txBody>
          <a:bodyPr wrap="square">
            <a:spAutoFit/>
          </a:bodyPr>
          <a:lstStyle/>
          <a:p>
            <a:pPr lvl="1">
              <a:lnSpc>
                <a:spcPct val="107000"/>
              </a:lnSpc>
              <a:spcAft>
                <a:spcPts val="200"/>
              </a:spcAft>
            </a:pPr>
            <a:r>
              <a:rPr lang="en-GB" sz="1800">
                <a:latin typeface="Calibri"/>
                <a:ea typeface="Calibri"/>
                <a:cs typeface="Calibri"/>
              </a:rPr>
              <a:t>A </a:t>
            </a:r>
            <a:r>
              <a:rPr lang="en-GB">
                <a:latin typeface="Calibri"/>
                <a:ea typeface="Calibri"/>
                <a:cs typeface="Calibri"/>
              </a:rPr>
              <a:t>demonstration</a:t>
            </a:r>
            <a:r>
              <a:rPr lang="en-GB" sz="1800">
                <a:latin typeface="Calibri"/>
                <a:ea typeface="Calibri"/>
                <a:cs typeface="Calibri"/>
              </a:rPr>
              <a:t> of Canvas and the Canvas template</a:t>
            </a:r>
          </a:p>
        </p:txBody>
      </p:sp>
      <p:sp>
        <p:nvSpPr>
          <p:cNvPr id="8" name="Rectangle 7">
            <a:extLst>
              <a:ext uri="{FF2B5EF4-FFF2-40B4-BE49-F238E27FC236}">
                <a16:creationId xmlns:a16="http://schemas.microsoft.com/office/drawing/2014/main" id="{54FBD7E4-2C1D-2350-BF09-550987D8A93D}"/>
              </a:ext>
              <a:ext uri="{C183D7F6-B498-43B3-948B-1728B52AA6E4}">
                <adec:decorative xmlns:adec="http://schemas.microsoft.com/office/drawing/2017/decorative" val="1"/>
              </a:ext>
            </a:extLst>
          </p:cNvPr>
          <p:cNvSpPr/>
          <p:nvPr/>
        </p:nvSpPr>
        <p:spPr>
          <a:xfrm>
            <a:off x="409352" y="414721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11" name="Rectangle 10">
            <a:extLst>
              <a:ext uri="{FF2B5EF4-FFF2-40B4-BE49-F238E27FC236}">
                <a16:creationId xmlns:a16="http://schemas.microsoft.com/office/drawing/2014/main" id="{83B85015-050C-AC4C-623E-B8F4C0AE1BA0}"/>
              </a:ext>
            </a:extLst>
          </p:cNvPr>
          <p:cNvSpPr/>
          <p:nvPr/>
        </p:nvSpPr>
        <p:spPr>
          <a:xfrm>
            <a:off x="256952" y="399481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Important: Course Unit Standards </a:t>
            </a:r>
          </a:p>
        </p:txBody>
      </p:sp>
      <p:sp>
        <p:nvSpPr>
          <p:cNvPr id="19" name="TextBox 18">
            <a:extLst>
              <a:ext uri="{FF2B5EF4-FFF2-40B4-BE49-F238E27FC236}">
                <a16:creationId xmlns:a16="http://schemas.microsoft.com/office/drawing/2014/main" id="{BDF4B649-C7D7-9118-AADE-F8CDF6A657BE}"/>
              </a:ext>
            </a:extLst>
          </p:cNvPr>
          <p:cNvSpPr txBox="1"/>
          <p:nvPr/>
        </p:nvSpPr>
        <p:spPr>
          <a:xfrm>
            <a:off x="4657151" y="4124590"/>
            <a:ext cx="5932093" cy="375552"/>
          </a:xfrm>
          <a:prstGeom prst="rect">
            <a:avLst/>
          </a:prstGeom>
          <a:noFill/>
        </p:spPr>
        <p:txBody>
          <a:bodyPr wrap="square">
            <a:spAutoFit/>
          </a:bodyPr>
          <a:lstStyle/>
          <a:p>
            <a:pPr lvl="1">
              <a:lnSpc>
                <a:spcPct val="107000"/>
              </a:lnSpc>
              <a:spcAft>
                <a:spcPts val="200"/>
              </a:spcAft>
            </a:pPr>
            <a:r>
              <a:rPr lang="en-GB">
                <a:latin typeface="Calibri"/>
                <a:ea typeface="Calibri"/>
                <a:cs typeface="Calibri"/>
                <a:hlinkClick r:id="rId4"/>
              </a:rPr>
              <a:t>Course Unit Standards</a:t>
            </a:r>
            <a:endParaRPr lang="en-GB" sz="1800">
              <a:latin typeface="Calibri"/>
              <a:ea typeface="Calibri"/>
              <a:cs typeface="Calibri"/>
            </a:endParaRPr>
          </a:p>
        </p:txBody>
      </p:sp>
      <p:pic>
        <p:nvPicPr>
          <p:cNvPr id="12" name="Content Placeholder 4" descr="A logo for flexible learning">
            <a:extLst>
              <a:ext uri="{FF2B5EF4-FFF2-40B4-BE49-F238E27FC236}">
                <a16:creationId xmlns:a16="http://schemas.microsoft.com/office/drawing/2014/main" id="{87065D98-E112-B8CB-1446-8BE5B9B4BA0C}"/>
              </a:ext>
            </a:extLst>
          </p:cNvPr>
          <p:cNvPicPr/>
          <p:nvPr/>
        </p:nvPicPr>
        <p:blipFill>
          <a:blip r:embed="rId5">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13915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FB48C-C493-FB0E-9E2A-9E18BF182B2F}"/>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0BA73E6F-1870-D716-A5B2-2F4CD70D5551}"/>
              </a:ext>
              <a:ext uri="{C183D7F6-B498-43B3-948B-1728B52AA6E4}">
                <adec:decorative xmlns:adec="http://schemas.microsoft.com/office/drawing/2017/decorative" val="1"/>
              </a:ext>
            </a:extLst>
          </p:cNvPr>
          <p:cNvSpPr/>
          <p:nvPr/>
        </p:nvSpPr>
        <p:spPr>
          <a:xfrm>
            <a:off x="519419" y="3255754"/>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7" name="Rectangle 26">
            <a:extLst>
              <a:ext uri="{FF2B5EF4-FFF2-40B4-BE49-F238E27FC236}">
                <a16:creationId xmlns:a16="http://schemas.microsoft.com/office/drawing/2014/main" id="{403E2F9A-40E6-0F1C-8960-872D4D214658}"/>
              </a:ext>
              <a:ext uri="{C183D7F6-B498-43B3-948B-1728B52AA6E4}">
                <adec:decorative xmlns:adec="http://schemas.microsoft.com/office/drawing/2017/decorative" val="1"/>
              </a:ext>
            </a:extLst>
          </p:cNvPr>
          <p:cNvSpPr/>
          <p:nvPr/>
        </p:nvSpPr>
        <p:spPr>
          <a:xfrm>
            <a:off x="561752" y="4135627"/>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8" name="Rectangle 27">
            <a:extLst>
              <a:ext uri="{FF2B5EF4-FFF2-40B4-BE49-F238E27FC236}">
                <a16:creationId xmlns:a16="http://schemas.microsoft.com/office/drawing/2014/main" id="{5E3EB273-0947-8091-88D9-8CF0E91EC6D0}"/>
              </a:ext>
              <a:ext uri="{C183D7F6-B498-43B3-948B-1728B52AA6E4}">
                <adec:decorative xmlns:adec="http://schemas.microsoft.com/office/drawing/2017/decorative" val="1"/>
              </a:ext>
            </a:extLst>
          </p:cNvPr>
          <p:cNvSpPr/>
          <p:nvPr/>
        </p:nvSpPr>
        <p:spPr>
          <a:xfrm>
            <a:off x="561752" y="5077056"/>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29" name="Rectangle 28">
            <a:extLst>
              <a:ext uri="{FF2B5EF4-FFF2-40B4-BE49-F238E27FC236}">
                <a16:creationId xmlns:a16="http://schemas.microsoft.com/office/drawing/2014/main" id="{1CC6223C-6744-036B-07BA-847ECC39C067}"/>
              </a:ext>
              <a:ext uri="{C183D7F6-B498-43B3-948B-1728B52AA6E4}">
                <adec:decorative xmlns:adec="http://schemas.microsoft.com/office/drawing/2017/decorative" val="1"/>
              </a:ext>
            </a:extLst>
          </p:cNvPr>
          <p:cNvSpPr/>
          <p:nvPr/>
        </p:nvSpPr>
        <p:spPr>
          <a:xfrm>
            <a:off x="561752" y="6019090"/>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3" name="Rectangle 2">
            <a:extLst>
              <a:ext uri="{FF2B5EF4-FFF2-40B4-BE49-F238E27FC236}">
                <a16:creationId xmlns:a16="http://schemas.microsoft.com/office/drawing/2014/main" id="{DB6EEC0B-D57F-6140-7D5A-1804EF42792C}"/>
              </a:ext>
            </a:extLst>
          </p:cNvPr>
          <p:cNvSpPr/>
          <p:nvPr/>
        </p:nvSpPr>
        <p:spPr>
          <a:xfrm>
            <a:off x="367019" y="3103354"/>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b="1">
                <a:solidFill>
                  <a:srgbClr val="320439"/>
                </a:solidFill>
                <a:latin typeface="Calibri"/>
                <a:ea typeface="Calibri"/>
                <a:cs typeface="Calibri"/>
              </a:rPr>
              <a:t>Canvas t</a:t>
            </a:r>
            <a:r>
              <a:rPr lang="en-GB" sz="1800" b="1">
                <a:solidFill>
                  <a:srgbClr val="320439"/>
                </a:solidFill>
                <a:latin typeface="Calibri"/>
                <a:ea typeface="Calibri"/>
                <a:cs typeface="Calibri"/>
              </a:rPr>
              <a:t>raining opportunities</a:t>
            </a:r>
          </a:p>
        </p:txBody>
      </p:sp>
      <p:sp>
        <p:nvSpPr>
          <p:cNvPr id="9" name="Rectangle 8">
            <a:extLst>
              <a:ext uri="{FF2B5EF4-FFF2-40B4-BE49-F238E27FC236}">
                <a16:creationId xmlns:a16="http://schemas.microsoft.com/office/drawing/2014/main" id="{FFD51C01-AB89-2FF5-C257-EEB8282BC95A}"/>
              </a:ext>
            </a:extLst>
          </p:cNvPr>
          <p:cNvSpPr/>
          <p:nvPr/>
        </p:nvSpPr>
        <p:spPr>
          <a:xfrm>
            <a:off x="409352" y="3983227"/>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Programme and Community spaces</a:t>
            </a:r>
          </a:p>
        </p:txBody>
      </p:sp>
      <p:sp>
        <p:nvSpPr>
          <p:cNvPr id="10" name="Rectangle 9">
            <a:extLst>
              <a:ext uri="{FF2B5EF4-FFF2-40B4-BE49-F238E27FC236}">
                <a16:creationId xmlns:a16="http://schemas.microsoft.com/office/drawing/2014/main" id="{1E9BF319-3055-FECF-2AE1-77AEBF51F837}"/>
              </a:ext>
            </a:extLst>
          </p:cNvPr>
          <p:cNvSpPr/>
          <p:nvPr/>
        </p:nvSpPr>
        <p:spPr>
          <a:xfrm>
            <a:off x="409352" y="4924656"/>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Your questions</a:t>
            </a:r>
          </a:p>
        </p:txBody>
      </p:sp>
      <p:sp>
        <p:nvSpPr>
          <p:cNvPr id="2" name="Title 1">
            <a:extLst>
              <a:ext uri="{FF2B5EF4-FFF2-40B4-BE49-F238E27FC236}">
                <a16:creationId xmlns:a16="http://schemas.microsoft.com/office/drawing/2014/main" id="{873A6F85-5981-A604-F57C-C0B411CC33AE}"/>
              </a:ext>
            </a:extLst>
          </p:cNvPr>
          <p:cNvSpPr>
            <a:spLocks noGrp="1"/>
          </p:cNvSpPr>
          <p:nvPr>
            <p:ph type="title"/>
          </p:nvPr>
        </p:nvSpPr>
        <p:spPr>
          <a:xfrm>
            <a:off x="2160000" y="324000"/>
            <a:ext cx="7895303" cy="574818"/>
          </a:xfrm>
        </p:spPr>
        <p:txBody>
          <a:bodyPr>
            <a:normAutofit/>
          </a:bodyPr>
          <a:lstStyle/>
          <a:p>
            <a:r>
              <a:rPr lang="en-GB" sz="3200">
                <a:solidFill>
                  <a:srgbClr val="320439"/>
                </a:solidFill>
                <a:latin typeface="Calibri"/>
                <a:ea typeface="Calibri"/>
                <a:cs typeface="Calibri"/>
              </a:rPr>
              <a:t>Agenda (2 of 2)</a:t>
            </a:r>
          </a:p>
        </p:txBody>
      </p:sp>
      <p:pic>
        <p:nvPicPr>
          <p:cNvPr id="13" name="Content Placeholder 9" descr="A purple and white logo&#10;">
            <a:extLst>
              <a:ext uri="{FF2B5EF4-FFF2-40B4-BE49-F238E27FC236}">
                <a16:creationId xmlns:a16="http://schemas.microsoft.com/office/drawing/2014/main" id="{32AB2F75-6E56-15E2-0123-83514162832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09352" y="325796"/>
            <a:ext cx="1357072" cy="574818"/>
          </a:xfrm>
          <a:prstGeom prst="rect">
            <a:avLst/>
          </a:prstGeom>
        </p:spPr>
      </p:pic>
      <p:sp>
        <p:nvSpPr>
          <p:cNvPr id="14" name="Rectangle 13">
            <a:extLst>
              <a:ext uri="{FF2B5EF4-FFF2-40B4-BE49-F238E27FC236}">
                <a16:creationId xmlns:a16="http://schemas.microsoft.com/office/drawing/2014/main" id="{AAC8D6A2-F6F6-58CA-49A8-B356BDD4C906}"/>
              </a:ext>
            </a:extLst>
          </p:cNvPr>
          <p:cNvSpPr/>
          <p:nvPr/>
        </p:nvSpPr>
        <p:spPr>
          <a:xfrm>
            <a:off x="409352" y="5866690"/>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Next steps</a:t>
            </a:r>
          </a:p>
        </p:txBody>
      </p:sp>
      <p:sp>
        <p:nvSpPr>
          <p:cNvPr id="16" name="TextBox 15">
            <a:extLst>
              <a:ext uri="{FF2B5EF4-FFF2-40B4-BE49-F238E27FC236}">
                <a16:creationId xmlns:a16="http://schemas.microsoft.com/office/drawing/2014/main" id="{C9609262-D9BF-5359-080E-D0CEAD653610}"/>
              </a:ext>
            </a:extLst>
          </p:cNvPr>
          <p:cNvSpPr txBox="1"/>
          <p:nvPr/>
        </p:nvSpPr>
        <p:spPr>
          <a:xfrm>
            <a:off x="4824611" y="4994260"/>
            <a:ext cx="5858865" cy="671915"/>
          </a:xfrm>
          <a:prstGeom prst="rect">
            <a:avLst/>
          </a:prstGeom>
          <a:noFill/>
        </p:spPr>
        <p:txBody>
          <a:bodyPr wrap="square">
            <a:spAutoFit/>
          </a:bodyPr>
          <a:lstStyle/>
          <a:p>
            <a:pPr marL="457200" marR="0" lvl="1" indent="0" algn="l" defTabSz="914400" rtl="0" eaLnBrk="1" fontAlgn="auto" latinLnBrk="0" hangingPunct="1">
              <a:lnSpc>
                <a:spcPct val="107000"/>
              </a:lnSpc>
              <a:spcBef>
                <a:spcPts val="0"/>
              </a:spcBef>
              <a:spcAft>
                <a:spcPts val="200"/>
              </a:spcAft>
              <a:buClrTx/>
              <a:buSzTx/>
              <a:buFontTx/>
              <a:buNone/>
              <a:tabLst/>
              <a:defRPr/>
            </a:pPr>
            <a:r>
              <a:rPr kumimoji="0" lang="en-GB" b="0" i="0" u="none" strike="noStrike" kern="1200" cap="none" spc="0" normalizeH="0" baseline="0" noProof="0">
                <a:ln>
                  <a:noFill/>
                </a:ln>
                <a:solidFill>
                  <a:prstClr val="black"/>
                </a:solidFill>
                <a:effectLst/>
                <a:uLnTx/>
                <a:uFillTx/>
                <a:latin typeface="Calibri"/>
                <a:ea typeface="Calibri"/>
                <a:cs typeface="Calibri"/>
              </a:rPr>
              <a:t>Pre-submitted questions</a:t>
            </a:r>
            <a:br>
              <a:rPr kumimoji="0" lang="en-GB" b="0" i="0" u="none" strike="noStrike" kern="1200" cap="none" spc="0" normalizeH="0" baseline="0" noProof="0">
                <a:ln>
                  <a:noFill/>
                </a:ln>
                <a:solidFill>
                  <a:prstClr val="black"/>
                </a:solidFill>
                <a:effectLst/>
                <a:uLnTx/>
                <a:uFillTx/>
                <a:latin typeface="Calibri"/>
                <a:ea typeface="Calibri"/>
                <a:cs typeface="Calibri"/>
              </a:rPr>
            </a:br>
            <a:r>
              <a:rPr kumimoji="0" lang="en-GB" b="0" i="0" u="none" strike="noStrike" kern="1200" cap="none" spc="0" normalizeH="0" baseline="0" noProof="0">
                <a:ln>
                  <a:noFill/>
                </a:ln>
                <a:solidFill>
                  <a:prstClr val="black"/>
                </a:solidFill>
                <a:effectLst/>
                <a:uLnTx/>
                <a:uFillTx/>
                <a:latin typeface="Calibri"/>
                <a:ea typeface="Calibri"/>
                <a:cs typeface="Calibri"/>
              </a:rPr>
              <a:t>Questions raised in the chat (if time)</a:t>
            </a:r>
          </a:p>
        </p:txBody>
      </p:sp>
      <p:sp>
        <p:nvSpPr>
          <p:cNvPr id="18" name="TextBox 17">
            <a:extLst>
              <a:ext uri="{FF2B5EF4-FFF2-40B4-BE49-F238E27FC236}">
                <a16:creationId xmlns:a16="http://schemas.microsoft.com/office/drawing/2014/main" id="{617F00C1-BB8A-AAAD-DC46-C36FE8C9E33F}"/>
              </a:ext>
            </a:extLst>
          </p:cNvPr>
          <p:cNvSpPr txBox="1"/>
          <p:nvPr/>
        </p:nvSpPr>
        <p:spPr>
          <a:xfrm>
            <a:off x="4824613" y="5910429"/>
            <a:ext cx="6270347" cy="369332"/>
          </a:xfrm>
          <a:prstGeom prst="rect">
            <a:avLst/>
          </a:prstGeom>
          <a:noFill/>
        </p:spPr>
        <p:txBody>
          <a:bodyPr wrap="square">
            <a:spAutoFit/>
          </a:bodyPr>
          <a:lstStyle/>
          <a:p>
            <a:pPr marL="449263"/>
            <a:r>
              <a:rPr lang="en-GB" sz="1800">
                <a:latin typeface="Calibri"/>
                <a:ea typeface="Calibri"/>
                <a:cs typeface="Calibri"/>
              </a:rPr>
              <a:t>Where to find information and support</a:t>
            </a:r>
            <a:endParaRPr lang="en-GB">
              <a:latin typeface="Calibri"/>
              <a:ea typeface="Calibri"/>
              <a:cs typeface="Calibri"/>
            </a:endParaRPr>
          </a:p>
        </p:txBody>
      </p:sp>
      <p:sp>
        <p:nvSpPr>
          <p:cNvPr id="22" name="TextBox 21">
            <a:extLst>
              <a:ext uri="{FF2B5EF4-FFF2-40B4-BE49-F238E27FC236}">
                <a16:creationId xmlns:a16="http://schemas.microsoft.com/office/drawing/2014/main" id="{A6EAADF3-61CC-AD7D-8A7D-396759E69F2B}"/>
              </a:ext>
            </a:extLst>
          </p:cNvPr>
          <p:cNvSpPr txBox="1"/>
          <p:nvPr/>
        </p:nvSpPr>
        <p:spPr>
          <a:xfrm>
            <a:off x="4787996" y="3963128"/>
            <a:ext cx="6306964" cy="697563"/>
          </a:xfrm>
          <a:prstGeom prst="rect">
            <a:avLst/>
          </a:prstGeom>
          <a:noFill/>
        </p:spPr>
        <p:txBody>
          <a:bodyPr wrap="square">
            <a:spAutoFit/>
          </a:bodyPr>
          <a:lstStyle/>
          <a:p>
            <a:pPr lvl="1">
              <a:lnSpc>
                <a:spcPct val="107000"/>
              </a:lnSpc>
              <a:spcAft>
                <a:spcPts val="200"/>
              </a:spcAft>
            </a:pPr>
            <a:r>
              <a:rPr lang="en-GB">
                <a:latin typeface="Calibri"/>
                <a:ea typeface="Calibri"/>
                <a:cs typeface="Calibri"/>
              </a:rPr>
              <a:t>How to request by form</a:t>
            </a:r>
          </a:p>
          <a:p>
            <a:pPr lvl="1">
              <a:lnSpc>
                <a:spcPct val="107000"/>
              </a:lnSpc>
              <a:spcAft>
                <a:spcPts val="200"/>
              </a:spcAft>
            </a:pPr>
            <a:r>
              <a:rPr lang="en-GB" sz="1800">
                <a:latin typeface="Calibri"/>
                <a:ea typeface="Calibri"/>
                <a:cs typeface="Calibri"/>
              </a:rPr>
              <a:t>Migration of Blackboard programme and community spaces</a:t>
            </a:r>
          </a:p>
        </p:txBody>
      </p:sp>
      <p:sp>
        <p:nvSpPr>
          <p:cNvPr id="24" name="TextBox 23">
            <a:extLst>
              <a:ext uri="{FF2B5EF4-FFF2-40B4-BE49-F238E27FC236}">
                <a16:creationId xmlns:a16="http://schemas.microsoft.com/office/drawing/2014/main" id="{B15A6402-E021-3EC4-D3FC-FC60791766DF}"/>
              </a:ext>
            </a:extLst>
          </p:cNvPr>
          <p:cNvSpPr txBox="1"/>
          <p:nvPr/>
        </p:nvSpPr>
        <p:spPr>
          <a:xfrm>
            <a:off x="4782282" y="3204294"/>
            <a:ext cx="5858863" cy="699872"/>
          </a:xfrm>
          <a:prstGeom prst="rect">
            <a:avLst/>
          </a:prstGeom>
          <a:noFill/>
        </p:spPr>
        <p:txBody>
          <a:bodyPr wrap="square">
            <a:spAutoFit/>
          </a:bodyPr>
          <a:lstStyle/>
          <a:p>
            <a:pPr lvl="1">
              <a:lnSpc>
                <a:spcPct val="107000"/>
              </a:lnSpc>
              <a:spcAft>
                <a:spcPts val="200"/>
              </a:spcAft>
            </a:pPr>
            <a:r>
              <a:rPr lang="en-GB">
                <a:latin typeface="Calibri"/>
                <a:ea typeface="Calibri"/>
                <a:cs typeface="Calibri"/>
              </a:rPr>
              <a:t>Training – f2f training, self-directed learning</a:t>
            </a:r>
          </a:p>
          <a:p>
            <a:pPr lvl="1">
              <a:lnSpc>
                <a:spcPct val="107000"/>
              </a:lnSpc>
              <a:spcAft>
                <a:spcPts val="200"/>
              </a:spcAft>
            </a:pPr>
            <a:r>
              <a:rPr lang="en-GB">
                <a:latin typeface="Calibri"/>
                <a:ea typeface="Calibri"/>
                <a:cs typeface="Calibri"/>
              </a:rPr>
              <a:t>How to access </a:t>
            </a:r>
            <a:endParaRPr lang="en-GB" sz="1800">
              <a:latin typeface="Calibri"/>
              <a:ea typeface="Calibri"/>
              <a:cs typeface="Calibri"/>
            </a:endParaRPr>
          </a:p>
        </p:txBody>
      </p:sp>
      <p:sp>
        <p:nvSpPr>
          <p:cNvPr id="17" name="Rectangle 16">
            <a:extLst>
              <a:ext uri="{FF2B5EF4-FFF2-40B4-BE49-F238E27FC236}">
                <a16:creationId xmlns:a16="http://schemas.microsoft.com/office/drawing/2014/main" id="{EFFE9069-43F8-8DAA-AB61-F9104A552665}"/>
              </a:ext>
              <a:ext uri="{C183D7F6-B498-43B3-948B-1728B52AA6E4}">
                <adec:decorative xmlns:adec="http://schemas.microsoft.com/office/drawing/2017/decorative" val="1"/>
              </a:ext>
            </a:extLst>
          </p:cNvPr>
          <p:cNvSpPr/>
          <p:nvPr/>
        </p:nvSpPr>
        <p:spPr>
          <a:xfrm>
            <a:off x="561752" y="1407488"/>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800" b="1">
              <a:solidFill>
                <a:srgbClr val="320439"/>
              </a:solidFill>
              <a:latin typeface="Calibri"/>
              <a:ea typeface="Calibri"/>
              <a:cs typeface="Calibri"/>
            </a:endParaRPr>
          </a:p>
        </p:txBody>
      </p:sp>
      <p:sp>
        <p:nvSpPr>
          <p:cNvPr id="19" name="Rectangle 18">
            <a:extLst>
              <a:ext uri="{FF2B5EF4-FFF2-40B4-BE49-F238E27FC236}">
                <a16:creationId xmlns:a16="http://schemas.microsoft.com/office/drawing/2014/main" id="{38998221-DA33-076F-B325-3BA75BD4C4CC}"/>
              </a:ext>
            </a:extLst>
          </p:cNvPr>
          <p:cNvSpPr/>
          <p:nvPr/>
        </p:nvSpPr>
        <p:spPr>
          <a:xfrm>
            <a:off x="409352" y="1255088"/>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800" b="1">
                <a:solidFill>
                  <a:srgbClr val="320439"/>
                </a:solidFill>
                <a:latin typeface="Calibri"/>
                <a:ea typeface="Calibri"/>
                <a:cs typeface="Calibri"/>
              </a:rPr>
              <a:t>When will Blackboard switch-off?</a:t>
            </a:r>
          </a:p>
        </p:txBody>
      </p:sp>
      <p:sp>
        <p:nvSpPr>
          <p:cNvPr id="21" name="TextBox 20">
            <a:extLst>
              <a:ext uri="{FF2B5EF4-FFF2-40B4-BE49-F238E27FC236}">
                <a16:creationId xmlns:a16="http://schemas.microsoft.com/office/drawing/2014/main" id="{E2D34BB4-A080-25FC-4369-0D853D334DDF}"/>
              </a:ext>
            </a:extLst>
          </p:cNvPr>
          <p:cNvSpPr txBox="1"/>
          <p:nvPr/>
        </p:nvSpPr>
        <p:spPr>
          <a:xfrm>
            <a:off x="4824613" y="1290529"/>
            <a:ext cx="6270347" cy="646331"/>
          </a:xfrm>
          <a:prstGeom prst="rect">
            <a:avLst/>
          </a:prstGeom>
          <a:noFill/>
        </p:spPr>
        <p:txBody>
          <a:bodyPr wrap="square">
            <a:spAutoFit/>
          </a:bodyPr>
          <a:lstStyle/>
          <a:p>
            <a:pPr marL="449263"/>
            <a:r>
              <a:rPr lang="en-GB">
                <a:latin typeface="Calibri"/>
                <a:ea typeface="Calibri"/>
                <a:cs typeface="Calibri"/>
              </a:rPr>
              <a:t>17 October 2025</a:t>
            </a:r>
          </a:p>
          <a:p>
            <a:pPr marL="449263"/>
            <a:r>
              <a:rPr lang="en-GB">
                <a:latin typeface="Calibri"/>
                <a:ea typeface="Calibri"/>
                <a:cs typeface="Calibri"/>
              </a:rPr>
              <a:t>Early move to Canvas</a:t>
            </a:r>
          </a:p>
        </p:txBody>
      </p:sp>
      <p:sp>
        <p:nvSpPr>
          <p:cNvPr id="4" name="Rectangle 3">
            <a:extLst>
              <a:ext uri="{FF2B5EF4-FFF2-40B4-BE49-F238E27FC236}">
                <a16:creationId xmlns:a16="http://schemas.microsoft.com/office/drawing/2014/main" id="{6D48E421-A76F-9FE3-5475-857B9B2983E9}"/>
              </a:ext>
              <a:ext uri="{C183D7F6-B498-43B3-948B-1728B52AA6E4}">
                <adec:decorative xmlns:adec="http://schemas.microsoft.com/office/drawing/2017/decorative" val="1"/>
              </a:ext>
            </a:extLst>
          </p:cNvPr>
          <p:cNvSpPr/>
          <p:nvPr/>
        </p:nvSpPr>
        <p:spPr>
          <a:xfrm>
            <a:off x="519419" y="2305198"/>
            <a:ext cx="4415264" cy="513114"/>
          </a:xfrm>
          <a:prstGeom prst="rect">
            <a:avLst/>
          </a:prstGeom>
          <a:solidFill>
            <a:srgbClr val="FF4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endParaRPr lang="en-GB" sz="1800" b="1">
              <a:solidFill>
                <a:srgbClr val="320439"/>
              </a:solidFill>
              <a:latin typeface="Calibri"/>
              <a:ea typeface="Calibri"/>
              <a:cs typeface="Calibri"/>
            </a:endParaRPr>
          </a:p>
        </p:txBody>
      </p:sp>
      <p:sp>
        <p:nvSpPr>
          <p:cNvPr id="5" name="Rectangle 4">
            <a:extLst>
              <a:ext uri="{FF2B5EF4-FFF2-40B4-BE49-F238E27FC236}">
                <a16:creationId xmlns:a16="http://schemas.microsoft.com/office/drawing/2014/main" id="{1DC03484-5568-456F-39A7-5AA163913560}"/>
              </a:ext>
            </a:extLst>
          </p:cNvPr>
          <p:cNvSpPr/>
          <p:nvPr/>
        </p:nvSpPr>
        <p:spPr>
          <a:xfrm>
            <a:off x="367019" y="2152798"/>
            <a:ext cx="4415264" cy="513114"/>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GB" sz="1800" b="1">
                <a:solidFill>
                  <a:srgbClr val="320439"/>
                </a:solidFill>
                <a:latin typeface="Calibri"/>
                <a:ea typeface="Calibri"/>
                <a:cs typeface="Calibri"/>
              </a:rPr>
              <a:t>Assessment in Canvas</a:t>
            </a:r>
          </a:p>
        </p:txBody>
      </p:sp>
      <p:sp>
        <p:nvSpPr>
          <p:cNvPr id="6" name="TextBox 19">
            <a:extLst>
              <a:ext uri="{FF2B5EF4-FFF2-40B4-BE49-F238E27FC236}">
                <a16:creationId xmlns:a16="http://schemas.microsoft.com/office/drawing/2014/main" id="{373C86F6-C19B-59DA-ED17-005D7582F1CE}"/>
              </a:ext>
            </a:extLst>
          </p:cNvPr>
          <p:cNvSpPr txBox="1"/>
          <p:nvPr/>
        </p:nvSpPr>
        <p:spPr>
          <a:xfrm>
            <a:off x="4782278" y="2231572"/>
            <a:ext cx="6093228" cy="67422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107000"/>
              </a:lnSpc>
              <a:spcAft>
                <a:spcPts val="200"/>
              </a:spcAft>
            </a:pPr>
            <a:r>
              <a:rPr lang="en-GB">
                <a:latin typeface="Calibri"/>
                <a:ea typeface="Calibri"/>
                <a:cs typeface="Calibri"/>
              </a:rPr>
              <a:t>Transition from Blackboard TII and Tests</a:t>
            </a:r>
            <a:br>
              <a:rPr lang="en-GB">
                <a:latin typeface="Calibri"/>
                <a:ea typeface="Calibri"/>
                <a:cs typeface="Calibri"/>
              </a:rPr>
            </a:br>
            <a:r>
              <a:rPr lang="en-GB">
                <a:latin typeface="Calibri"/>
                <a:ea typeface="Calibri"/>
                <a:cs typeface="Calibri"/>
              </a:rPr>
              <a:t>LTIs, opportunities to practice, mocks </a:t>
            </a:r>
            <a:endParaRPr lang="en-GB" sz="1800">
              <a:latin typeface="Calibri"/>
              <a:ea typeface="Calibri"/>
              <a:cs typeface="Calibri"/>
            </a:endParaRPr>
          </a:p>
        </p:txBody>
      </p:sp>
      <p:pic>
        <p:nvPicPr>
          <p:cNvPr id="11" name="Content Placeholder 4" descr="A logo for flexible learning">
            <a:extLst>
              <a:ext uri="{FF2B5EF4-FFF2-40B4-BE49-F238E27FC236}">
                <a16:creationId xmlns:a16="http://schemas.microsoft.com/office/drawing/2014/main" id="{64822B2F-62E9-F975-082E-37C9B4C59C6A}"/>
              </a:ext>
            </a:extLst>
          </p:cNvPr>
          <p:cNvPicPr/>
          <p:nvPr/>
        </p:nvPicPr>
        <p:blipFill>
          <a:blip r:embed="rId4">
            <a:extLst>
              <a:ext uri="{28A0092B-C50C-407E-A947-70E740481C1C}">
                <a14:useLocalDpi xmlns:a14="http://schemas.microsoft.com/office/drawing/2010/main" val="0"/>
              </a:ext>
            </a:extLst>
          </a:blip>
          <a:stretch>
            <a:fillRect/>
          </a:stretch>
        </p:blipFill>
        <p:spPr>
          <a:xfrm>
            <a:off x="11035355" y="44612"/>
            <a:ext cx="1151493" cy="1151493"/>
          </a:xfrm>
          <a:prstGeom prst="rect">
            <a:avLst/>
          </a:prstGeom>
        </p:spPr>
      </p:pic>
    </p:spTree>
    <p:extLst>
      <p:ext uri="{BB962C8B-B14F-4D97-AF65-F5344CB8AC3E}">
        <p14:creationId xmlns:p14="http://schemas.microsoft.com/office/powerpoint/2010/main" val="208656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A3F4-65A1-2096-D3CA-C41B2FDBD231}"/>
            </a:ext>
          </a:extLst>
        </p:cNvPr>
        <p:cNvGrpSpPr/>
        <p:nvPr/>
      </p:nvGrpSpPr>
      <p:grpSpPr>
        <a:xfrm>
          <a:off x="0" y="0"/>
          <a:ext cx="0" cy="0"/>
          <a:chOff x="0" y="0"/>
          <a:chExt cx="0" cy="0"/>
        </a:xfrm>
      </p:grpSpPr>
      <p:sp>
        <p:nvSpPr>
          <p:cNvPr id="25" name="Oval 24">
            <a:extLst>
              <a:ext uri="{FF2B5EF4-FFF2-40B4-BE49-F238E27FC236}">
                <a16:creationId xmlns:a16="http://schemas.microsoft.com/office/drawing/2014/main" id="{A26A3114-99C4-CA9C-A37D-6491077A90CF}"/>
              </a:ext>
            </a:extLst>
          </p:cNvPr>
          <p:cNvSpPr/>
          <p:nvPr/>
        </p:nvSpPr>
        <p:spPr>
          <a:xfrm>
            <a:off x="5636130" y="1618353"/>
            <a:ext cx="891822" cy="79379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19F1F16-75DF-8149-CF42-02E71CF6C936}"/>
              </a:ext>
            </a:extLst>
          </p:cNvPr>
          <p:cNvSpPr>
            <a:spLocks noGrp="1" noRot="1" noMove="1" noResize="1" noEditPoints="1" noAdjustHandles="1" noChangeArrowheads="1" noChangeShapeType="1"/>
          </p:cNvSpPr>
          <p:nvPr/>
        </p:nvSpPr>
        <p:spPr>
          <a:xfrm>
            <a:off x="7868600" y="4704667"/>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2E9A611F-F4B7-66E0-0A7F-ECE9B585E9A8}"/>
              </a:ext>
            </a:extLst>
          </p:cNvPr>
          <p:cNvSpPr txBox="1"/>
          <p:nvPr/>
        </p:nvSpPr>
        <p:spPr>
          <a:xfrm>
            <a:off x="5512679" y="1180504"/>
            <a:ext cx="1156727" cy="461665"/>
          </a:xfrm>
          <a:prstGeom prst="rect">
            <a:avLst/>
          </a:prstGeom>
          <a:noFill/>
        </p:spPr>
        <p:txBody>
          <a:bodyPr wrap="none" rtlCol="0">
            <a:spAutoFit/>
          </a:bodyPr>
          <a:lstStyle/>
          <a:p>
            <a:r>
              <a:rPr lang="en-GB" sz="2400" b="1"/>
              <a:t>August</a:t>
            </a:r>
          </a:p>
        </p:txBody>
      </p:sp>
      <p:sp>
        <p:nvSpPr>
          <p:cNvPr id="19" name="TextBox 18">
            <a:extLst>
              <a:ext uri="{FF2B5EF4-FFF2-40B4-BE49-F238E27FC236}">
                <a16:creationId xmlns:a16="http://schemas.microsoft.com/office/drawing/2014/main" id="{D8DC1E4E-B582-5625-5E08-777B35BC4D32}"/>
              </a:ext>
            </a:extLst>
          </p:cNvPr>
          <p:cNvSpPr txBox="1"/>
          <p:nvPr/>
        </p:nvSpPr>
        <p:spPr>
          <a:xfrm>
            <a:off x="9264171" y="1187948"/>
            <a:ext cx="1803827" cy="461665"/>
          </a:xfrm>
          <a:prstGeom prst="rect">
            <a:avLst/>
          </a:prstGeom>
          <a:noFill/>
        </p:spPr>
        <p:txBody>
          <a:bodyPr wrap="none" rtlCol="0">
            <a:spAutoFit/>
          </a:bodyPr>
          <a:lstStyle/>
          <a:p>
            <a:r>
              <a:rPr lang="en-GB" sz="2400" b="1"/>
              <a:t>September</a:t>
            </a:r>
            <a:endParaRPr lang="en-GB" sz="2400" b="1" i="1">
              <a:highlight>
                <a:srgbClr val="FFFF00"/>
              </a:highlight>
            </a:endParaRPr>
          </a:p>
        </p:txBody>
      </p:sp>
      <p:sp>
        <p:nvSpPr>
          <p:cNvPr id="28" name="Oval 27">
            <a:extLst>
              <a:ext uri="{FF2B5EF4-FFF2-40B4-BE49-F238E27FC236}">
                <a16:creationId xmlns:a16="http://schemas.microsoft.com/office/drawing/2014/main" id="{ADB8BAEB-19BF-F3E0-698F-6C1A99BF02E7}"/>
              </a:ext>
            </a:extLst>
          </p:cNvPr>
          <p:cNvSpPr/>
          <p:nvPr/>
        </p:nvSpPr>
        <p:spPr>
          <a:xfrm>
            <a:off x="9720174" y="1618353"/>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42" descr="Checkbox Ticked with solid fill">
            <a:extLst>
              <a:ext uri="{FF2B5EF4-FFF2-40B4-BE49-F238E27FC236}">
                <a16:creationId xmlns:a16="http://schemas.microsoft.com/office/drawing/2014/main" id="{C97FA8CB-9ADC-1BD8-527F-CCA14E7070A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896085" y="1745249"/>
            <a:ext cx="540000" cy="540000"/>
          </a:xfrm>
          <a:prstGeom prst="rect">
            <a:avLst/>
          </a:prstGeom>
        </p:spPr>
      </p:pic>
      <p:sp>
        <p:nvSpPr>
          <p:cNvPr id="6" name="TextBox 5">
            <a:extLst>
              <a:ext uri="{FF2B5EF4-FFF2-40B4-BE49-F238E27FC236}">
                <a16:creationId xmlns:a16="http://schemas.microsoft.com/office/drawing/2014/main" id="{F8CDBD53-6E80-2FBB-E711-4780E1C3B1F1}"/>
              </a:ext>
            </a:extLst>
          </p:cNvPr>
          <p:cNvSpPr txBox="1"/>
          <p:nvPr/>
        </p:nvSpPr>
        <p:spPr>
          <a:xfrm>
            <a:off x="1655965" y="1181801"/>
            <a:ext cx="720069" cy="461665"/>
          </a:xfrm>
          <a:prstGeom prst="rect">
            <a:avLst/>
          </a:prstGeom>
          <a:noFill/>
        </p:spPr>
        <p:txBody>
          <a:bodyPr wrap="none" rtlCol="0">
            <a:spAutoFit/>
          </a:bodyPr>
          <a:lstStyle/>
          <a:p>
            <a:r>
              <a:rPr lang="en-GB" sz="2400" b="1"/>
              <a:t>July</a:t>
            </a:r>
          </a:p>
        </p:txBody>
      </p:sp>
      <p:sp>
        <p:nvSpPr>
          <p:cNvPr id="7" name="TextBox 6">
            <a:extLst>
              <a:ext uri="{FF2B5EF4-FFF2-40B4-BE49-F238E27FC236}">
                <a16:creationId xmlns:a16="http://schemas.microsoft.com/office/drawing/2014/main" id="{09BB30F5-1330-FFD2-8A8C-F10B448325DD}"/>
              </a:ext>
            </a:extLst>
          </p:cNvPr>
          <p:cNvSpPr txBox="1"/>
          <p:nvPr/>
        </p:nvSpPr>
        <p:spPr>
          <a:xfrm>
            <a:off x="8736003" y="2517174"/>
            <a:ext cx="2880000" cy="1092607"/>
          </a:xfrm>
          <a:prstGeom prst="rect">
            <a:avLst/>
          </a:prstGeom>
          <a:noFill/>
        </p:spPr>
        <p:txBody>
          <a:bodyPr wrap="square" lIns="91440" tIns="45720" rIns="91440" bIns="45720" rtlCol="0" anchor="t">
            <a:spAutoFit/>
          </a:bodyPr>
          <a:lstStyle/>
          <a:p>
            <a:pPr algn="ctr"/>
            <a:r>
              <a:rPr lang="en-GB" b="1"/>
              <a:t>Publish</a:t>
            </a:r>
          </a:p>
          <a:p>
            <a:pPr algn="ctr"/>
            <a:r>
              <a:rPr lang="en-GB" sz="1400" b="1">
                <a:solidFill>
                  <a:srgbClr val="FF0000"/>
                </a:solidFill>
              </a:rPr>
              <a:t>8 days to go</a:t>
            </a:r>
          </a:p>
          <a:p>
            <a:pPr algn="ctr"/>
            <a:r>
              <a:rPr lang="en-GB" sz="1100" b="1"/>
              <a:t>To meet DASS recommendations, Sem 1 and full year units to publish 2 weeks' worth of content by 8</a:t>
            </a:r>
            <a:r>
              <a:rPr lang="en-GB" sz="1100" b="1" baseline="30000"/>
              <a:t>th</a:t>
            </a:r>
            <a:r>
              <a:rPr lang="en-GB" sz="1100" b="1"/>
              <a:t> September 2025. </a:t>
            </a:r>
          </a:p>
        </p:txBody>
      </p:sp>
      <p:sp>
        <p:nvSpPr>
          <p:cNvPr id="8" name="TextBox 7">
            <a:extLst>
              <a:ext uri="{FF2B5EF4-FFF2-40B4-BE49-F238E27FC236}">
                <a16:creationId xmlns:a16="http://schemas.microsoft.com/office/drawing/2014/main" id="{231C0937-63EE-E2FD-E35B-3B05168E5ECB}"/>
              </a:ext>
            </a:extLst>
          </p:cNvPr>
          <p:cNvSpPr txBox="1"/>
          <p:nvPr/>
        </p:nvSpPr>
        <p:spPr>
          <a:xfrm>
            <a:off x="4656001" y="2523522"/>
            <a:ext cx="2880000" cy="1261884"/>
          </a:xfrm>
          <a:prstGeom prst="rect">
            <a:avLst/>
          </a:prstGeom>
          <a:noFill/>
        </p:spPr>
        <p:txBody>
          <a:bodyPr wrap="square" rtlCol="0">
            <a:spAutoFit/>
          </a:bodyPr>
          <a:lstStyle/>
          <a:p>
            <a:pPr algn="ctr"/>
            <a:r>
              <a:rPr lang="en-GB" b="1"/>
              <a:t>Develop</a:t>
            </a:r>
          </a:p>
          <a:p>
            <a:pPr algn="ctr"/>
            <a:r>
              <a:rPr lang="en-GB" sz="1400" b="1">
                <a:solidFill>
                  <a:srgbClr val="FF0000"/>
                </a:solidFill>
              </a:rPr>
              <a:t>39 days to go</a:t>
            </a:r>
          </a:p>
          <a:p>
            <a:pPr algn="ctr"/>
            <a:r>
              <a:rPr lang="en-GB" sz="1100" b="1"/>
              <a:t>Staff to continue developing content, edit and build Canvas Units for 2025-26. Ready to launch for the publication date.</a:t>
            </a:r>
          </a:p>
          <a:p>
            <a:endParaRPr lang="en-GB" sz="1100" b="1">
              <a:solidFill>
                <a:srgbClr val="0070C0"/>
              </a:solidFill>
            </a:endParaRPr>
          </a:p>
        </p:txBody>
      </p:sp>
      <p:sp>
        <p:nvSpPr>
          <p:cNvPr id="11" name="TextBox 10">
            <a:extLst>
              <a:ext uri="{FF2B5EF4-FFF2-40B4-BE49-F238E27FC236}">
                <a16:creationId xmlns:a16="http://schemas.microsoft.com/office/drawing/2014/main" id="{98D0E3E6-D49C-EEA0-E56E-4096FA88E391}"/>
              </a:ext>
            </a:extLst>
          </p:cNvPr>
          <p:cNvSpPr txBox="1"/>
          <p:nvPr/>
        </p:nvSpPr>
        <p:spPr>
          <a:xfrm>
            <a:off x="575999" y="2512024"/>
            <a:ext cx="2880000" cy="1092607"/>
          </a:xfrm>
          <a:prstGeom prst="rect">
            <a:avLst/>
          </a:prstGeom>
          <a:noFill/>
        </p:spPr>
        <p:txBody>
          <a:bodyPr wrap="square" rtlCol="0">
            <a:spAutoFit/>
          </a:bodyPr>
          <a:lstStyle/>
          <a:p>
            <a:pPr algn="ctr"/>
            <a:r>
              <a:rPr lang="en-GB" b="1"/>
              <a:t>Build</a:t>
            </a:r>
          </a:p>
          <a:p>
            <a:pPr algn="ctr"/>
            <a:r>
              <a:rPr lang="en-GB" sz="1400" b="1">
                <a:solidFill>
                  <a:srgbClr val="FF0000"/>
                </a:solidFill>
              </a:rPr>
              <a:t>70 days to go</a:t>
            </a:r>
          </a:p>
          <a:p>
            <a:pPr algn="ctr"/>
            <a:r>
              <a:rPr lang="en-GB" sz="1100" b="1"/>
              <a:t>Engage with Training and familiarise yourself with Canvas. Start to edit and build Canvas Units for 2025-26.</a:t>
            </a:r>
          </a:p>
        </p:txBody>
      </p:sp>
      <p:sp>
        <p:nvSpPr>
          <p:cNvPr id="12" name="Left-right Arrow 11">
            <a:extLst>
              <a:ext uri="{FF2B5EF4-FFF2-40B4-BE49-F238E27FC236}">
                <a16:creationId xmlns:a16="http://schemas.microsoft.com/office/drawing/2014/main" id="{E28AD24A-DFE6-A8E8-EF3E-F7440D3F74F6}"/>
              </a:ext>
            </a:extLst>
          </p:cNvPr>
          <p:cNvSpPr/>
          <p:nvPr/>
        </p:nvSpPr>
        <p:spPr>
          <a:xfrm>
            <a:off x="2015999" y="3894945"/>
            <a:ext cx="8153400" cy="702000"/>
          </a:xfrm>
          <a:prstGeom prst="leftRightArrow">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Central Drop-Ins (Stopford 1.060)</a:t>
            </a:r>
          </a:p>
        </p:txBody>
      </p:sp>
      <p:sp>
        <p:nvSpPr>
          <p:cNvPr id="15" name="TextBox 14">
            <a:extLst>
              <a:ext uri="{FF2B5EF4-FFF2-40B4-BE49-F238E27FC236}">
                <a16:creationId xmlns:a16="http://schemas.microsoft.com/office/drawing/2014/main" id="{D09A4414-BBB5-80CC-070C-E809EAF13249}"/>
              </a:ext>
            </a:extLst>
          </p:cNvPr>
          <p:cNvSpPr txBox="1"/>
          <p:nvPr/>
        </p:nvSpPr>
        <p:spPr>
          <a:xfrm>
            <a:off x="3933896" y="3688936"/>
            <a:ext cx="4314292" cy="369332"/>
          </a:xfrm>
          <a:prstGeom prst="rect">
            <a:avLst/>
          </a:prstGeom>
          <a:noFill/>
        </p:spPr>
        <p:txBody>
          <a:bodyPr wrap="square" rtlCol="0">
            <a:spAutoFit/>
          </a:bodyPr>
          <a:lstStyle/>
          <a:p>
            <a:pPr algn="ctr"/>
            <a:r>
              <a:rPr lang="en-GB" b="1"/>
              <a:t>Support</a:t>
            </a:r>
          </a:p>
        </p:txBody>
      </p:sp>
      <p:sp>
        <p:nvSpPr>
          <p:cNvPr id="13" name="Oval 12">
            <a:extLst>
              <a:ext uri="{FF2B5EF4-FFF2-40B4-BE49-F238E27FC236}">
                <a16:creationId xmlns:a16="http://schemas.microsoft.com/office/drawing/2014/main" id="{1B307E63-504E-4267-FAB0-BB234F7CD5E7}"/>
              </a:ext>
            </a:extLst>
          </p:cNvPr>
          <p:cNvSpPr/>
          <p:nvPr/>
        </p:nvSpPr>
        <p:spPr>
          <a:xfrm>
            <a:off x="1570089" y="1619650"/>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2" descr="Hammer with solid fill">
            <a:extLst>
              <a:ext uri="{FF2B5EF4-FFF2-40B4-BE49-F238E27FC236}">
                <a16:creationId xmlns:a16="http://schemas.microsoft.com/office/drawing/2014/main" id="{8E0F0EF6-681C-103A-2F7D-20E78ED19A8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750990" y="1738674"/>
            <a:ext cx="540000" cy="540000"/>
          </a:xfrm>
          <a:prstGeom prst="rect">
            <a:avLst/>
          </a:prstGeom>
        </p:spPr>
      </p:pic>
      <p:pic>
        <p:nvPicPr>
          <p:cNvPr id="9" name="Picture 42" descr="Pencil with solid fill">
            <a:extLst>
              <a:ext uri="{FF2B5EF4-FFF2-40B4-BE49-F238E27FC236}">
                <a16:creationId xmlns:a16="http://schemas.microsoft.com/office/drawing/2014/main" id="{0731E362-FEA1-85AA-2009-828A9279CA2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812041" y="1745645"/>
            <a:ext cx="540000" cy="540000"/>
          </a:xfrm>
          <a:prstGeom prst="rect">
            <a:avLst/>
          </a:prstGeom>
        </p:spPr>
      </p:pic>
      <p:cxnSp>
        <p:nvCxnSpPr>
          <p:cNvPr id="5" name="Straight Connector 4">
            <a:extLst>
              <a:ext uri="{FF2B5EF4-FFF2-40B4-BE49-F238E27FC236}">
                <a16:creationId xmlns:a16="http://schemas.microsoft.com/office/drawing/2014/main" id="{3684DC02-1A24-D2EA-38B5-11042EE94FAE}"/>
              </a:ext>
            </a:extLst>
          </p:cNvPr>
          <p:cNvCxnSpPr>
            <a:stCxn id="13" idx="6"/>
            <a:endCxn id="25" idx="2"/>
          </p:cNvCxnSpPr>
          <p:nvPr/>
        </p:nvCxnSpPr>
        <p:spPr>
          <a:xfrm flipV="1">
            <a:off x="2461911" y="2015249"/>
            <a:ext cx="3174219" cy="129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927651-3DFE-8EBF-505D-AD1F5746862B}"/>
              </a:ext>
            </a:extLst>
          </p:cNvPr>
          <p:cNvCxnSpPr>
            <a:cxnSpLocks/>
            <a:stCxn id="25" idx="6"/>
            <a:endCxn id="28" idx="2"/>
          </p:cNvCxnSpPr>
          <p:nvPr/>
        </p:nvCxnSpPr>
        <p:spPr>
          <a:xfrm>
            <a:off x="6527952" y="2015249"/>
            <a:ext cx="319222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Rounded Rectangle 26">
            <a:extLst>
              <a:ext uri="{FF2B5EF4-FFF2-40B4-BE49-F238E27FC236}">
                <a16:creationId xmlns:a16="http://schemas.microsoft.com/office/drawing/2014/main" id="{6DA57D8B-C87A-CAD8-52E3-B8D099780376}"/>
              </a:ext>
            </a:extLst>
          </p:cNvPr>
          <p:cNvSpPr/>
          <p:nvPr/>
        </p:nvSpPr>
        <p:spPr>
          <a:xfrm>
            <a:off x="1999185" y="4972785"/>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Unit Construction </a:t>
            </a:r>
          </a:p>
        </p:txBody>
      </p:sp>
      <p:sp>
        <p:nvSpPr>
          <p:cNvPr id="30" name="Rounded Rectangle 29">
            <a:extLst>
              <a:ext uri="{FF2B5EF4-FFF2-40B4-BE49-F238E27FC236}">
                <a16:creationId xmlns:a16="http://schemas.microsoft.com/office/drawing/2014/main" id="{907B7FED-1B17-3F7A-06D5-384DDE07621F}"/>
              </a:ext>
            </a:extLst>
          </p:cNvPr>
          <p:cNvSpPr/>
          <p:nvPr/>
        </p:nvSpPr>
        <p:spPr>
          <a:xfrm>
            <a:off x="4051690"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Basics</a:t>
            </a:r>
          </a:p>
        </p:txBody>
      </p:sp>
      <p:sp>
        <p:nvSpPr>
          <p:cNvPr id="31" name="TextBox 30">
            <a:extLst>
              <a:ext uri="{FF2B5EF4-FFF2-40B4-BE49-F238E27FC236}">
                <a16:creationId xmlns:a16="http://schemas.microsoft.com/office/drawing/2014/main" id="{4FA3B08C-FA9A-EA46-F6DD-573182F23444}"/>
              </a:ext>
            </a:extLst>
          </p:cNvPr>
          <p:cNvSpPr txBox="1"/>
          <p:nvPr/>
        </p:nvSpPr>
        <p:spPr>
          <a:xfrm>
            <a:off x="3933896" y="4594206"/>
            <a:ext cx="4314292" cy="369332"/>
          </a:xfrm>
          <a:prstGeom prst="rect">
            <a:avLst/>
          </a:prstGeom>
          <a:noFill/>
        </p:spPr>
        <p:txBody>
          <a:bodyPr wrap="square" rtlCol="0">
            <a:spAutoFit/>
          </a:bodyPr>
          <a:lstStyle/>
          <a:p>
            <a:pPr algn="ctr"/>
            <a:r>
              <a:rPr lang="en-GB" b="1">
                <a:hlinkClick r:id="rId9"/>
              </a:rPr>
              <a:t>Bookable</a:t>
            </a:r>
            <a:r>
              <a:rPr lang="en-GB" b="1"/>
              <a:t> Training</a:t>
            </a:r>
          </a:p>
        </p:txBody>
      </p:sp>
      <p:sp>
        <p:nvSpPr>
          <p:cNvPr id="42" name="Rounded Rectangle 41">
            <a:extLst>
              <a:ext uri="{FF2B5EF4-FFF2-40B4-BE49-F238E27FC236}">
                <a16:creationId xmlns:a16="http://schemas.microsoft.com/office/drawing/2014/main" id="{F9E0DDCA-4755-9884-3F12-E025D3B869E9}"/>
              </a:ext>
            </a:extLst>
          </p:cNvPr>
          <p:cNvSpPr/>
          <p:nvPr/>
        </p:nvSpPr>
        <p:spPr>
          <a:xfrm>
            <a:off x="6104195"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Assignments in Canvas</a:t>
            </a:r>
          </a:p>
        </p:txBody>
      </p:sp>
      <p:sp>
        <p:nvSpPr>
          <p:cNvPr id="43" name="Rounded Rectangle 42">
            <a:extLst>
              <a:ext uri="{FF2B5EF4-FFF2-40B4-BE49-F238E27FC236}">
                <a16:creationId xmlns:a16="http://schemas.microsoft.com/office/drawing/2014/main" id="{20B74F85-E970-B2C1-07FD-DF2DF23894FC}"/>
              </a:ext>
            </a:extLst>
          </p:cNvPr>
          <p:cNvSpPr/>
          <p:nvPr/>
        </p:nvSpPr>
        <p:spPr>
          <a:xfrm>
            <a:off x="8156700" y="4971131"/>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Quizzes in Canvas</a:t>
            </a:r>
          </a:p>
        </p:txBody>
      </p:sp>
      <p:sp>
        <p:nvSpPr>
          <p:cNvPr id="46" name="Rounded Rectangle 45">
            <a:extLst>
              <a:ext uri="{FF2B5EF4-FFF2-40B4-BE49-F238E27FC236}">
                <a16:creationId xmlns:a16="http://schemas.microsoft.com/office/drawing/2014/main" id="{2437A1A8-8C6A-3395-C285-DEF989DE056A}"/>
              </a:ext>
            </a:extLst>
          </p:cNvPr>
          <p:cNvSpPr/>
          <p:nvPr/>
        </p:nvSpPr>
        <p:spPr>
          <a:xfrm>
            <a:off x="5059690" y="5378614"/>
            <a:ext cx="2016000" cy="346717"/>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Canvas Studio</a:t>
            </a:r>
          </a:p>
        </p:txBody>
      </p:sp>
      <p:sp>
        <p:nvSpPr>
          <p:cNvPr id="3" name="TextBox 2">
            <a:extLst>
              <a:ext uri="{FF2B5EF4-FFF2-40B4-BE49-F238E27FC236}">
                <a16:creationId xmlns:a16="http://schemas.microsoft.com/office/drawing/2014/main" id="{932653EF-511B-5E61-1563-7D39DC857B96}"/>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Timeline</a:t>
            </a:r>
            <a:endParaRPr lang="en-GB" sz="2400" b="1">
              <a:highlight>
                <a:srgbClr val="FFFF00"/>
              </a:highlight>
            </a:endParaRPr>
          </a:p>
        </p:txBody>
      </p:sp>
      <p:sp>
        <p:nvSpPr>
          <p:cNvPr id="4" name="Rectangle 3">
            <a:extLst>
              <a:ext uri="{FF2B5EF4-FFF2-40B4-BE49-F238E27FC236}">
                <a16:creationId xmlns:a16="http://schemas.microsoft.com/office/drawing/2014/main" id="{6B32DBDC-FDD9-E5EF-883C-7691507FB73A}"/>
              </a:ext>
              <a:ext uri="{C183D7F6-B498-43B3-948B-1728B52AA6E4}">
                <adec:decorative xmlns:adec="http://schemas.microsoft.com/office/drawing/2017/decorative" val="1"/>
              </a:ext>
            </a:extLst>
          </p:cNvPr>
          <p:cNvSpPr/>
          <p:nvPr/>
        </p:nvSpPr>
        <p:spPr>
          <a:xfrm>
            <a:off x="1462102" y="5909650"/>
            <a:ext cx="9482400" cy="776206"/>
          </a:xfrm>
          <a:prstGeom prst="rect">
            <a:avLst/>
          </a:prstGeom>
          <a:solidFill>
            <a:srgbClr val="3204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endParaRPr lang="en-GB" sz="1400">
              <a:solidFill>
                <a:schemeClr val="tx1">
                  <a:lumMod val="95000"/>
                  <a:lumOff val="5000"/>
                </a:schemeClr>
              </a:solidFill>
              <a:latin typeface="Calibri"/>
              <a:ea typeface="Calibri"/>
              <a:cs typeface="Calibri"/>
            </a:endParaRPr>
          </a:p>
        </p:txBody>
      </p:sp>
      <p:sp>
        <p:nvSpPr>
          <p:cNvPr id="10" name="Rectangle 9">
            <a:extLst>
              <a:ext uri="{FF2B5EF4-FFF2-40B4-BE49-F238E27FC236}">
                <a16:creationId xmlns:a16="http://schemas.microsoft.com/office/drawing/2014/main" id="{E0950E6E-2533-FF52-6DF7-2F5093BD70B6}"/>
              </a:ext>
            </a:extLst>
          </p:cNvPr>
          <p:cNvSpPr/>
          <p:nvPr/>
        </p:nvSpPr>
        <p:spPr>
          <a:xfrm>
            <a:off x="1362995" y="5844116"/>
            <a:ext cx="9482400" cy="776206"/>
          </a:xfrm>
          <a:prstGeom prst="rect">
            <a:avLst/>
          </a:prstGeom>
          <a:solidFill>
            <a:srgbClr val="FFB1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2000" b="1">
                <a:solidFill>
                  <a:srgbClr val="320439"/>
                </a:solidFill>
                <a:ea typeface="Calibri"/>
                <a:cs typeface="Calibri"/>
              </a:rPr>
              <a:t>October 2025</a:t>
            </a:r>
          </a:p>
          <a:p>
            <a:pPr>
              <a:spcAft>
                <a:spcPts val="364"/>
              </a:spcAft>
            </a:pPr>
            <a:r>
              <a:rPr lang="en-GB" sz="1600" b="1">
                <a:solidFill>
                  <a:srgbClr val="320439"/>
                </a:solidFill>
                <a:ea typeface="Calibri"/>
                <a:cs typeface="Calibri"/>
              </a:rPr>
              <a:t>Blackboard switch-off – </a:t>
            </a:r>
            <a:r>
              <a:rPr lang="en-GB" sz="1600">
                <a:solidFill>
                  <a:srgbClr val="320439"/>
                </a:solidFill>
                <a:ea typeface="Calibri"/>
                <a:cs typeface="Calibri"/>
              </a:rPr>
              <a:t>Colleagues and students will lose access to Blackboard on </a:t>
            </a:r>
            <a:r>
              <a:rPr lang="en-GB" sz="1600" b="1">
                <a:solidFill>
                  <a:srgbClr val="320439"/>
                </a:solidFill>
                <a:ea typeface="Calibri"/>
                <a:cs typeface="Calibri"/>
              </a:rPr>
              <a:t>Friday 17 October</a:t>
            </a:r>
            <a:r>
              <a:rPr lang="en-GB" sz="1600">
                <a:solidFill>
                  <a:srgbClr val="320439"/>
                </a:solidFill>
                <a:ea typeface="Calibri"/>
                <a:cs typeface="Calibri"/>
              </a:rPr>
              <a:t>.</a:t>
            </a:r>
          </a:p>
        </p:txBody>
      </p:sp>
    </p:spTree>
    <p:extLst>
      <p:ext uri="{BB962C8B-B14F-4D97-AF65-F5344CB8AC3E}">
        <p14:creationId xmlns:p14="http://schemas.microsoft.com/office/powerpoint/2010/main" val="2337575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19A9-779F-6B63-6CC8-BBE47B94A89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E3CDB57-F7EF-14AA-D132-429782094ED9}"/>
              </a:ext>
            </a:extLst>
          </p:cNvPr>
          <p:cNvSpPr/>
          <p:nvPr/>
        </p:nvSpPr>
        <p:spPr>
          <a:xfrm>
            <a:off x="7868600" y="4704667"/>
            <a:ext cx="4323400" cy="2153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30465211-4808-01D6-67DE-FF6317863C82}"/>
              </a:ext>
            </a:extLst>
          </p:cNvPr>
          <p:cNvSpPr/>
          <p:nvPr/>
        </p:nvSpPr>
        <p:spPr>
          <a:xfrm rot="5400000" flipV="1">
            <a:off x="-1384375" y="3319070"/>
            <a:ext cx="6858003" cy="219863"/>
          </a:xfrm>
          <a:prstGeom prst="rect">
            <a:avLst/>
          </a:prstGeom>
          <a:solidFill>
            <a:schemeClr val="bg1">
              <a:lumMod val="8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BC47FE1-9EC4-033B-13A1-743A0385FE06}"/>
              </a:ext>
            </a:extLst>
          </p:cNvPr>
          <p:cNvSpPr/>
          <p:nvPr/>
        </p:nvSpPr>
        <p:spPr>
          <a:xfrm>
            <a:off x="1598716" y="4912114"/>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F5E7039D-812A-0E5D-A984-DF153E607708}"/>
              </a:ext>
            </a:extLst>
          </p:cNvPr>
          <p:cNvSpPr txBox="1"/>
          <p:nvPr/>
        </p:nvSpPr>
        <p:spPr>
          <a:xfrm>
            <a:off x="2606733" y="3138151"/>
            <a:ext cx="8646952" cy="984885"/>
          </a:xfrm>
          <a:prstGeom prst="rect">
            <a:avLst/>
          </a:prstGeom>
          <a:noFill/>
        </p:spPr>
        <p:txBody>
          <a:bodyPr wrap="square" rtlCol="0">
            <a:spAutoFit/>
          </a:bodyPr>
          <a:lstStyle/>
          <a:p>
            <a:r>
              <a:rPr lang="en-GB" sz="1600" b="1"/>
              <a:t>Develop</a:t>
            </a:r>
          </a:p>
          <a:p>
            <a:r>
              <a:rPr lang="en-GB" sz="1400"/>
              <a:t>This period is ideal for refining unit content, designing assignments and quizzes, structuring modules, planning student engagement through announcements, canvas studio and discussions, ensuring all materials meet accessibility standards. </a:t>
            </a:r>
            <a:endParaRPr lang="en-GB" sz="1400">
              <a:highlight>
                <a:srgbClr val="FFFF00"/>
              </a:highlight>
            </a:endParaRPr>
          </a:p>
        </p:txBody>
      </p:sp>
      <p:sp>
        <p:nvSpPr>
          <p:cNvPr id="2" name="TextBox 1">
            <a:extLst>
              <a:ext uri="{FF2B5EF4-FFF2-40B4-BE49-F238E27FC236}">
                <a16:creationId xmlns:a16="http://schemas.microsoft.com/office/drawing/2014/main" id="{919A8297-310D-1FD4-F238-8E4AB216AC0D}"/>
              </a:ext>
            </a:extLst>
          </p:cNvPr>
          <p:cNvSpPr txBox="1"/>
          <p:nvPr/>
        </p:nvSpPr>
        <p:spPr>
          <a:xfrm>
            <a:off x="2606733" y="2740035"/>
            <a:ext cx="1156727" cy="461665"/>
          </a:xfrm>
          <a:prstGeom prst="rect">
            <a:avLst/>
          </a:prstGeom>
          <a:noFill/>
        </p:spPr>
        <p:txBody>
          <a:bodyPr wrap="none" rtlCol="0">
            <a:spAutoFit/>
          </a:bodyPr>
          <a:lstStyle/>
          <a:p>
            <a:r>
              <a:rPr lang="en-GB" sz="2400" b="1"/>
              <a:t>August</a:t>
            </a:r>
          </a:p>
        </p:txBody>
      </p:sp>
      <p:sp>
        <p:nvSpPr>
          <p:cNvPr id="13" name="TextBox 12">
            <a:extLst>
              <a:ext uri="{FF2B5EF4-FFF2-40B4-BE49-F238E27FC236}">
                <a16:creationId xmlns:a16="http://schemas.microsoft.com/office/drawing/2014/main" id="{5D76E3EE-5DDC-51CA-E91C-E105E94DDDB1}"/>
              </a:ext>
            </a:extLst>
          </p:cNvPr>
          <p:cNvSpPr txBox="1"/>
          <p:nvPr/>
        </p:nvSpPr>
        <p:spPr>
          <a:xfrm>
            <a:off x="2606733" y="5232189"/>
            <a:ext cx="8646952" cy="1415772"/>
          </a:xfrm>
          <a:prstGeom prst="rect">
            <a:avLst/>
          </a:prstGeom>
          <a:noFill/>
        </p:spPr>
        <p:txBody>
          <a:bodyPr wrap="square" rtlCol="0">
            <a:spAutoFit/>
          </a:bodyPr>
          <a:lstStyle/>
          <a:p>
            <a:r>
              <a:rPr lang="en-GB" sz="1600" b="1"/>
              <a:t>Publish </a:t>
            </a:r>
          </a:p>
          <a:p>
            <a:r>
              <a:rPr lang="en-GB" sz="1400"/>
              <a:t>To meet DASS recommendations, ensure all Sem 1 required content is published by </a:t>
            </a:r>
            <a:r>
              <a:rPr lang="en-GB" sz="1400" b="1"/>
              <a:t>8</a:t>
            </a:r>
            <a:r>
              <a:rPr lang="en-GB" sz="1400" b="1" baseline="30000"/>
              <a:t>th</a:t>
            </a:r>
            <a:r>
              <a:rPr lang="en-GB" sz="1400" b="1"/>
              <a:t> September 2025 </a:t>
            </a:r>
            <a:r>
              <a:rPr lang="en-GB" sz="1400"/>
              <a:t>and post a welcome announcement to introduce the unit. Following publication, staff can monitor student access and raise any technical issues through the Canvas help section. Sem 2 content should also look to publish 2 weeks before the course unit launches.</a:t>
            </a:r>
          </a:p>
          <a:p>
            <a:endParaRPr lang="en-GB" sz="1400"/>
          </a:p>
        </p:txBody>
      </p:sp>
      <p:sp>
        <p:nvSpPr>
          <p:cNvPr id="19" name="TextBox 18">
            <a:extLst>
              <a:ext uri="{FF2B5EF4-FFF2-40B4-BE49-F238E27FC236}">
                <a16:creationId xmlns:a16="http://schemas.microsoft.com/office/drawing/2014/main" id="{605EB7F4-3189-5133-2DF0-2BA347D532B4}"/>
              </a:ext>
            </a:extLst>
          </p:cNvPr>
          <p:cNvSpPr txBox="1"/>
          <p:nvPr/>
        </p:nvSpPr>
        <p:spPr>
          <a:xfrm>
            <a:off x="2606733" y="4850547"/>
            <a:ext cx="1741311" cy="461665"/>
          </a:xfrm>
          <a:prstGeom prst="rect">
            <a:avLst/>
          </a:prstGeom>
          <a:noFill/>
        </p:spPr>
        <p:txBody>
          <a:bodyPr wrap="square" rtlCol="0">
            <a:spAutoFit/>
          </a:bodyPr>
          <a:lstStyle/>
          <a:p>
            <a:r>
              <a:rPr lang="en-GB" sz="2400" b="1"/>
              <a:t>September</a:t>
            </a:r>
          </a:p>
        </p:txBody>
      </p:sp>
      <p:sp>
        <p:nvSpPr>
          <p:cNvPr id="3" name="TextBox 2">
            <a:extLst>
              <a:ext uri="{FF2B5EF4-FFF2-40B4-BE49-F238E27FC236}">
                <a16:creationId xmlns:a16="http://schemas.microsoft.com/office/drawing/2014/main" id="{46924CF7-F88D-AA23-D61B-EB5B65C653D7}"/>
              </a:ext>
            </a:extLst>
          </p:cNvPr>
          <p:cNvSpPr txBox="1"/>
          <p:nvPr/>
        </p:nvSpPr>
        <p:spPr>
          <a:xfrm>
            <a:off x="2606733" y="681335"/>
            <a:ext cx="720069" cy="461665"/>
          </a:xfrm>
          <a:prstGeom prst="rect">
            <a:avLst/>
          </a:prstGeom>
          <a:noFill/>
        </p:spPr>
        <p:txBody>
          <a:bodyPr wrap="none" rtlCol="0">
            <a:spAutoFit/>
          </a:bodyPr>
          <a:lstStyle/>
          <a:p>
            <a:r>
              <a:rPr lang="en-GB" sz="2400" b="1"/>
              <a:t>July</a:t>
            </a:r>
          </a:p>
        </p:txBody>
      </p:sp>
      <p:sp>
        <p:nvSpPr>
          <p:cNvPr id="4" name="TextBox 3">
            <a:extLst>
              <a:ext uri="{FF2B5EF4-FFF2-40B4-BE49-F238E27FC236}">
                <a16:creationId xmlns:a16="http://schemas.microsoft.com/office/drawing/2014/main" id="{3219EC05-7EC0-D9E0-2F7B-79723A98E68F}"/>
              </a:ext>
            </a:extLst>
          </p:cNvPr>
          <p:cNvSpPr txBox="1"/>
          <p:nvPr/>
        </p:nvSpPr>
        <p:spPr>
          <a:xfrm>
            <a:off x="2606733" y="1064224"/>
            <a:ext cx="8646952" cy="1384995"/>
          </a:xfrm>
          <a:prstGeom prst="rect">
            <a:avLst/>
          </a:prstGeom>
          <a:noFill/>
        </p:spPr>
        <p:txBody>
          <a:bodyPr wrap="square" rtlCol="0">
            <a:spAutoFit/>
          </a:bodyPr>
          <a:lstStyle/>
          <a:p>
            <a:r>
              <a:rPr lang="en-GB" sz="1600" b="1"/>
              <a:t>Build</a:t>
            </a:r>
          </a:p>
          <a:p>
            <a:r>
              <a:rPr lang="en-GB" sz="1400"/>
              <a:t>Staff should review and refine migrated content while developing any new materials in accordance with the </a:t>
            </a:r>
            <a:r>
              <a:rPr lang="en-GB" sz="1400">
                <a:hlinkClick r:id="rId3"/>
              </a:rPr>
              <a:t>Course Unit Canvas Standards</a:t>
            </a:r>
            <a:r>
              <a:rPr lang="en-GB" sz="1400"/>
              <a:t> (PDFs available). Staff can access </a:t>
            </a:r>
            <a:r>
              <a:rPr lang="en-GB" sz="1400">
                <a:hlinkClick r:id="rId4"/>
              </a:rPr>
              <a:t>Canvas Training</a:t>
            </a:r>
            <a:r>
              <a:rPr lang="en-GB" sz="1400"/>
              <a:t> and book using the available links. Personalised support is available through </a:t>
            </a:r>
            <a:r>
              <a:rPr lang="en-GB" sz="1400">
                <a:hlinkClick r:id="rId5"/>
              </a:rPr>
              <a:t>Canvas Central</a:t>
            </a:r>
            <a:r>
              <a:rPr lang="en-GB" sz="1400"/>
              <a:t> Drop-In sessions, located in Stopford Building 1.060.</a:t>
            </a:r>
            <a:endParaRPr lang="en-GB" sz="1400">
              <a:solidFill>
                <a:srgbClr val="0070C0"/>
              </a:solidFill>
            </a:endParaRPr>
          </a:p>
          <a:p>
            <a:endParaRPr lang="en-GB" sz="1200">
              <a:solidFill>
                <a:srgbClr val="0070C0"/>
              </a:solidFill>
            </a:endParaRPr>
          </a:p>
        </p:txBody>
      </p:sp>
      <p:sp>
        <p:nvSpPr>
          <p:cNvPr id="5" name="TextBox 4">
            <a:extLst>
              <a:ext uri="{FF2B5EF4-FFF2-40B4-BE49-F238E27FC236}">
                <a16:creationId xmlns:a16="http://schemas.microsoft.com/office/drawing/2014/main" id="{6C197552-351F-2A83-50BC-FE3B7DD5E538}"/>
              </a:ext>
            </a:extLst>
          </p:cNvPr>
          <p:cNvSpPr txBox="1"/>
          <p:nvPr/>
        </p:nvSpPr>
        <p:spPr>
          <a:xfrm>
            <a:off x="0" y="296032"/>
            <a:ext cx="12192000" cy="461665"/>
          </a:xfrm>
          <a:prstGeom prst="rect">
            <a:avLst/>
          </a:prstGeom>
          <a:noFill/>
        </p:spPr>
        <p:txBody>
          <a:bodyPr wrap="square" rtlCol="0">
            <a:spAutoFit/>
          </a:bodyPr>
          <a:lstStyle/>
          <a:p>
            <a:pPr algn="ctr"/>
            <a:r>
              <a:rPr lang="en-GB" sz="2400" b="1"/>
              <a:t>FBMH Canvas Timeline</a:t>
            </a:r>
            <a:endParaRPr lang="en-GB" sz="2400" b="1">
              <a:highlight>
                <a:srgbClr val="FFFF00"/>
              </a:highlight>
            </a:endParaRPr>
          </a:p>
        </p:txBody>
      </p:sp>
      <p:sp>
        <p:nvSpPr>
          <p:cNvPr id="8" name="Oval 7">
            <a:extLst>
              <a:ext uri="{FF2B5EF4-FFF2-40B4-BE49-F238E27FC236}">
                <a16:creationId xmlns:a16="http://schemas.microsoft.com/office/drawing/2014/main" id="{A58BB3FA-47A4-403D-9242-03D4258D32CB}"/>
              </a:ext>
            </a:extLst>
          </p:cNvPr>
          <p:cNvSpPr/>
          <p:nvPr/>
        </p:nvSpPr>
        <p:spPr>
          <a:xfrm>
            <a:off x="1598716" y="702319"/>
            <a:ext cx="891822" cy="793792"/>
          </a:xfrm>
          <a:prstGeom prst="ellipse">
            <a:avLst/>
          </a:prstGeom>
          <a:solidFill>
            <a:schemeClr val="accent5">
              <a:lumMod val="7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42" descr="Hammer with solid fill">
            <a:extLst>
              <a:ext uri="{FF2B5EF4-FFF2-40B4-BE49-F238E27FC236}">
                <a16:creationId xmlns:a16="http://schemas.microsoft.com/office/drawing/2014/main" id="{112DD734-6615-5597-F7F5-8899E15EC18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79617" y="821343"/>
            <a:ext cx="540000" cy="540000"/>
          </a:xfrm>
          <a:prstGeom prst="rect">
            <a:avLst/>
          </a:prstGeom>
        </p:spPr>
      </p:pic>
      <p:sp>
        <p:nvSpPr>
          <p:cNvPr id="12" name="Oval 11">
            <a:extLst>
              <a:ext uri="{FF2B5EF4-FFF2-40B4-BE49-F238E27FC236}">
                <a16:creationId xmlns:a16="http://schemas.microsoft.com/office/drawing/2014/main" id="{25069660-EDD1-7ADE-45C5-65E0F7EF5551}"/>
              </a:ext>
            </a:extLst>
          </p:cNvPr>
          <p:cNvSpPr/>
          <p:nvPr/>
        </p:nvSpPr>
        <p:spPr>
          <a:xfrm>
            <a:off x="1598716" y="2804804"/>
            <a:ext cx="891822" cy="793792"/>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42" descr="Pencil with solid fill">
            <a:extLst>
              <a:ext uri="{FF2B5EF4-FFF2-40B4-BE49-F238E27FC236}">
                <a16:creationId xmlns:a16="http://schemas.microsoft.com/office/drawing/2014/main" id="{F0741C60-B936-D1A6-2484-6B582B21D9A5}"/>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774627" y="2932096"/>
            <a:ext cx="540000" cy="540000"/>
          </a:xfrm>
          <a:prstGeom prst="rect">
            <a:avLst/>
          </a:prstGeom>
        </p:spPr>
      </p:pic>
      <p:pic>
        <p:nvPicPr>
          <p:cNvPr id="24" name="Picture 42" descr="Checkbox Ticked with solid fill">
            <a:extLst>
              <a:ext uri="{FF2B5EF4-FFF2-40B4-BE49-F238E27FC236}">
                <a16:creationId xmlns:a16="http://schemas.microsoft.com/office/drawing/2014/main" id="{E6681024-1D73-2966-1D42-B2005EB8CC1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774627" y="5039010"/>
            <a:ext cx="540000" cy="540000"/>
          </a:xfrm>
          <a:prstGeom prst="rect">
            <a:avLst/>
          </a:prstGeom>
        </p:spPr>
      </p:pic>
    </p:spTree>
    <p:extLst>
      <p:ext uri="{BB962C8B-B14F-4D97-AF65-F5344CB8AC3E}">
        <p14:creationId xmlns:p14="http://schemas.microsoft.com/office/powerpoint/2010/main" val="1249691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hh4jfyq5ggfq8tpp3jpbcsustaat2m"/>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00da3e02-5973-4ff4-b36e-8effb023c9f1" xsi:nil="true"/>
    <lcf76f155ced4ddcb4097134ff3c332f xmlns="00da3e02-5973-4ff4-b36e-8effb023c9f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EF6E9ABE518544A5A701EC3D9AD556" ma:contentTypeVersion="15" ma:contentTypeDescription="Create a new document." ma:contentTypeScope="" ma:versionID="2f2b183ee7f018d0055f333136348bcf">
  <xsd:schema xmlns:xsd="http://www.w3.org/2001/XMLSchema" xmlns:xs="http://www.w3.org/2001/XMLSchema" xmlns:p="http://schemas.microsoft.com/office/2006/metadata/properties" xmlns:ns2="00da3e02-5973-4ff4-b36e-8effb023c9f1" xmlns:ns3="23cfecc1-e222-4e9d-bb36-e17ec4f93caa" targetNamespace="http://schemas.microsoft.com/office/2006/metadata/properties" ma:root="true" ma:fieldsID="94358633adeaf39c6d04ea84e4b381e7" ns2:_="" ns3:_="">
    <xsd:import namespace="00da3e02-5973-4ff4-b36e-8effb023c9f1"/>
    <xsd:import namespace="23cfecc1-e222-4e9d-bb36-e17ec4f93c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DocumentDescription" minOccurs="0"/>
                <xsd:element ref="ns3:SharedWithUsers" minOccurs="0"/>
                <xsd:element ref="ns3:SharedWithDetail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da3e02-5973-4ff4-b36e-8effb023c9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DocumentDescription" ma:index="11" nillable="true" ma:displayName="Document Description" ma:description="Description of the content of the document" ma:format="Dropdown" ma:internalName="DocumentDescription">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cfecc1-e222-4e9d-bb36-e17ec4f93c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69BA3-6BD1-4DAF-A15D-AADC36666221}">
  <ds:schemaRefs>
    <ds:schemaRef ds:uri="00da3e02-5973-4ff4-b36e-8effb023c9f1"/>
    <ds:schemaRef ds:uri="23cfecc1-e222-4e9d-bb36-e17ec4f93c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D9E3A8-E3F4-4A2F-B370-9CC0EE01390C}">
  <ds:schemaRefs>
    <ds:schemaRef ds:uri="00da3e02-5973-4ff4-b36e-8effb023c9f1"/>
    <ds:schemaRef ds:uri="23cfecc1-e222-4e9d-bb36-e17ec4f93c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D90437C-67CA-4B05-B502-3C1B6AE306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3385</Words>
  <Application>Microsoft Office PowerPoint</Application>
  <PresentationFormat>Widescreen</PresentationFormat>
  <Paragraphs>378</Paragraphs>
  <Slides>31</Slides>
  <Notes>27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Yu Mincho</vt:lpstr>
      <vt:lpstr>Aptos</vt:lpstr>
      <vt:lpstr>Aptos Display</vt:lpstr>
      <vt:lpstr>Arial</vt:lpstr>
      <vt:lpstr>Arial,Sans-Serif</vt:lpstr>
      <vt:lpstr>Calibri</vt:lpstr>
      <vt:lpstr>Effra</vt:lpstr>
      <vt:lpstr>Mukta Mahee Bold</vt:lpstr>
      <vt:lpstr>Office Theme</vt:lpstr>
      <vt:lpstr>From Blackoard to Canvas</vt:lpstr>
      <vt:lpstr>Welcome and housekeeping</vt:lpstr>
      <vt:lpstr>PowerPoint Presentation</vt:lpstr>
      <vt:lpstr>PowerPoint Presentation</vt:lpstr>
      <vt:lpstr>PowerPoint Presentation</vt:lpstr>
      <vt:lpstr>Agenda (1 of 2)</vt:lpstr>
      <vt:lpstr>Agenda (2 of 2)</vt:lpstr>
      <vt:lpstr>PowerPoint Presentation</vt:lpstr>
      <vt:lpstr>PowerPoint Presentation</vt:lpstr>
      <vt:lpstr>What do I need to do?</vt:lpstr>
      <vt:lpstr>What do I need to do?</vt:lpstr>
      <vt:lpstr>PowerPoint Presentation</vt:lpstr>
      <vt:lpstr>Canvas Tour</vt:lpstr>
      <vt:lpstr>PowerPoint Presentation</vt:lpstr>
      <vt:lpstr>Courses with late deadlines</vt:lpstr>
      <vt:lpstr>Courses with late deadlines</vt:lpstr>
      <vt:lpstr>Blackboard Assessment Migration</vt:lpstr>
      <vt:lpstr>Assessment</vt:lpstr>
      <vt:lpstr>Training</vt:lpstr>
      <vt:lpstr>Courses available for content building</vt:lpstr>
      <vt:lpstr>Courses available for Assessment building</vt:lpstr>
      <vt:lpstr>Courses available for releasing your content</vt:lpstr>
      <vt:lpstr>Courses available for Interactive video</vt:lpstr>
      <vt:lpstr>Training support: transition drop-ins</vt:lpstr>
      <vt:lpstr>Also coming soon…</vt:lpstr>
      <vt:lpstr>Training stats so far…</vt:lpstr>
      <vt:lpstr>Programme &amp; Community Spaces  </vt:lpstr>
      <vt:lpstr>Your questions</vt:lpstr>
      <vt:lpstr>PowerPoint Presentation</vt:lpstr>
      <vt:lpstr>Next steps &amp; Key takeaways </vt:lpstr>
      <vt:lpstr>Student inductions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Webb</dc:creator>
  <cp:lastModifiedBy>Helen Davies</cp:lastModifiedBy>
  <cp:revision>4</cp:revision>
  <dcterms:created xsi:type="dcterms:W3CDTF">2024-11-13T14:44:18Z</dcterms:created>
  <dcterms:modified xsi:type="dcterms:W3CDTF">2025-07-04T13:15:25Z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0x01010040EF6E9ABE518544A5A701EC3D9AD556</vt:lpwstr>
  </property>
  <property fmtid="{D5CDD505-2E9C-101B-9397-08002B2CF9AE}" pid="3" name="MediaServiceImageTags">
    <vt:lpwstr/>
  </property>
</Properties>
</file>